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14" r:id="rId1"/>
  </p:sldMasterIdLst>
  <p:notesMasterIdLst>
    <p:notesMasterId r:id="rId116"/>
  </p:notesMasterIdLst>
  <p:handoutMasterIdLst>
    <p:handoutMasterId r:id="rId117"/>
  </p:handoutMasterIdLst>
  <p:sldIdLst>
    <p:sldId id="826" r:id="rId2"/>
    <p:sldId id="1066" r:id="rId3"/>
    <p:sldId id="1067" r:id="rId4"/>
    <p:sldId id="1068" r:id="rId5"/>
    <p:sldId id="940" r:id="rId6"/>
    <p:sldId id="1054" r:id="rId7"/>
    <p:sldId id="1055" r:id="rId8"/>
    <p:sldId id="656" r:id="rId9"/>
    <p:sldId id="951" r:id="rId10"/>
    <p:sldId id="952" r:id="rId11"/>
    <p:sldId id="954" r:id="rId12"/>
    <p:sldId id="947" r:id="rId13"/>
    <p:sldId id="953" r:id="rId14"/>
    <p:sldId id="955" r:id="rId15"/>
    <p:sldId id="956" r:id="rId16"/>
    <p:sldId id="1056" r:id="rId17"/>
    <p:sldId id="1057" r:id="rId18"/>
    <p:sldId id="975" r:id="rId19"/>
    <p:sldId id="1058" r:id="rId20"/>
    <p:sldId id="1059" r:id="rId21"/>
    <p:sldId id="1060" r:id="rId22"/>
    <p:sldId id="1061" r:id="rId23"/>
    <p:sldId id="1062" r:id="rId24"/>
    <p:sldId id="1063" r:id="rId25"/>
    <p:sldId id="1064" r:id="rId26"/>
    <p:sldId id="976" r:id="rId27"/>
    <p:sldId id="977" r:id="rId28"/>
    <p:sldId id="957" r:id="rId29"/>
    <p:sldId id="958" r:id="rId30"/>
    <p:sldId id="959" r:id="rId31"/>
    <p:sldId id="960" r:id="rId32"/>
    <p:sldId id="961" r:id="rId33"/>
    <p:sldId id="962" r:id="rId34"/>
    <p:sldId id="1044" r:id="rId35"/>
    <p:sldId id="978" r:id="rId36"/>
    <p:sldId id="980" r:id="rId37"/>
    <p:sldId id="1045" r:id="rId38"/>
    <p:sldId id="981" r:id="rId39"/>
    <p:sldId id="1046" r:id="rId40"/>
    <p:sldId id="982" r:id="rId41"/>
    <p:sldId id="983" r:id="rId42"/>
    <p:sldId id="948" r:id="rId43"/>
    <p:sldId id="984" r:id="rId44"/>
    <p:sldId id="990" r:id="rId45"/>
    <p:sldId id="991" r:id="rId46"/>
    <p:sldId id="992" r:id="rId47"/>
    <p:sldId id="993" r:id="rId48"/>
    <p:sldId id="994" r:id="rId49"/>
    <p:sldId id="995" r:id="rId50"/>
    <p:sldId id="985" r:id="rId51"/>
    <p:sldId id="986" r:id="rId52"/>
    <p:sldId id="987" r:id="rId53"/>
    <p:sldId id="988" r:id="rId54"/>
    <p:sldId id="989" r:id="rId55"/>
    <p:sldId id="1049" r:id="rId56"/>
    <p:sldId id="1050" r:id="rId57"/>
    <p:sldId id="1071" r:id="rId58"/>
    <p:sldId id="1069" r:id="rId59"/>
    <p:sldId id="1070" r:id="rId60"/>
    <p:sldId id="963" r:id="rId61"/>
    <p:sldId id="968" r:id="rId62"/>
    <p:sldId id="964" r:id="rId63"/>
    <p:sldId id="966" r:id="rId64"/>
    <p:sldId id="996" r:id="rId65"/>
    <p:sldId id="997" r:id="rId66"/>
    <p:sldId id="967" r:id="rId67"/>
    <p:sldId id="998" r:id="rId68"/>
    <p:sldId id="1000" r:id="rId69"/>
    <p:sldId id="1051" r:id="rId70"/>
    <p:sldId id="1053" r:id="rId71"/>
    <p:sldId id="1052" r:id="rId72"/>
    <p:sldId id="949" r:id="rId73"/>
    <p:sldId id="1072" r:id="rId74"/>
    <p:sldId id="970" r:id="rId75"/>
    <p:sldId id="969" r:id="rId76"/>
    <p:sldId id="1002" r:id="rId77"/>
    <p:sldId id="1003" r:id="rId78"/>
    <p:sldId id="1004" r:id="rId79"/>
    <p:sldId id="1001" r:id="rId80"/>
    <p:sldId id="1005" r:id="rId81"/>
    <p:sldId id="1006" r:id="rId82"/>
    <p:sldId id="1017" r:id="rId83"/>
    <p:sldId id="1018" r:id="rId84"/>
    <p:sldId id="1019" r:id="rId85"/>
    <p:sldId id="1020" r:id="rId86"/>
    <p:sldId id="1007" r:id="rId87"/>
    <p:sldId id="1008" r:id="rId88"/>
    <p:sldId id="1009" r:id="rId89"/>
    <p:sldId id="1021" r:id="rId90"/>
    <p:sldId id="1022" r:id="rId91"/>
    <p:sldId id="1026" r:id="rId92"/>
    <p:sldId id="1027" r:id="rId93"/>
    <p:sldId id="1028" r:id="rId94"/>
    <p:sldId id="1023" r:id="rId95"/>
    <p:sldId id="1011" r:id="rId96"/>
    <p:sldId id="1012" r:id="rId97"/>
    <p:sldId id="1013" r:id="rId98"/>
    <p:sldId id="1014" r:id="rId99"/>
    <p:sldId id="1015" r:id="rId100"/>
    <p:sldId id="972" r:id="rId101"/>
    <p:sldId id="971" r:id="rId102"/>
    <p:sldId id="973" r:id="rId103"/>
    <p:sldId id="1047" r:id="rId104"/>
    <p:sldId id="1039" r:id="rId105"/>
    <p:sldId id="1048" r:id="rId106"/>
    <p:sldId id="1040" r:id="rId107"/>
    <p:sldId id="1041" r:id="rId108"/>
    <p:sldId id="950" r:id="rId109"/>
    <p:sldId id="1042" r:id="rId110"/>
    <p:sldId id="1043" r:id="rId111"/>
    <p:sldId id="1065" r:id="rId112"/>
    <p:sldId id="1034" r:id="rId113"/>
    <p:sldId id="1035" r:id="rId114"/>
    <p:sldId id="842" r:id="rId115"/>
  </p:sldIdLst>
  <p:sldSz cx="9144000" cy="6858000" type="screen4x3"/>
  <p:notesSz cx="7104063" cy="10234613"/>
  <p:embeddedFontLst>
    <p:embeddedFont>
      <p:font typeface="Calibri" panose="020F0502020204030204" pitchFamily="34" charset="0"/>
      <p:regular r:id="rId118"/>
      <p:bold r:id="rId119"/>
      <p:italic r:id="rId120"/>
      <p:boldItalic r:id="rId121"/>
    </p:embeddedFont>
    <p:embeddedFont>
      <p:font typeface="Tw Cen MT" panose="020B0602020104020603" pitchFamily="34" charset="0"/>
      <p:regular r:id="rId122"/>
      <p:bold r:id="rId123"/>
      <p:italic r:id="rId124"/>
      <p:boldItalic r:id="rId125"/>
    </p:embeddedFont>
    <p:embeddedFont>
      <p:font typeface="Wingdings 2" panose="05020102010507070707" pitchFamily="18" charset="2"/>
      <p:regular r:id="rId126"/>
    </p:embeddedFont>
    <p:embeddedFont>
      <p:font typeface="仿宋" panose="02010609060101010101" pitchFamily="49" charset="-122"/>
      <p:regular r:id="rId127"/>
    </p:embeddedFont>
    <p:embeddedFont>
      <p:font typeface="黑体" panose="02010609060101010101" pitchFamily="49" charset="-122"/>
      <p:regular r:id="rId128"/>
    </p:embeddedFont>
    <p:embeddedFont>
      <p:font typeface="华文楷体" panose="02010600040101010101" pitchFamily="2" charset="-122"/>
      <p:regular r:id="rId129"/>
    </p:embeddedFont>
    <p:embeddedFont>
      <p:font typeface="华文新魏" panose="02010800040101010101" pitchFamily="2" charset="-122"/>
      <p:regular r:id="rId130"/>
    </p:embeddedFont>
    <p:embeddedFont>
      <p:font typeface="华文中宋" panose="02010600040101010101" pitchFamily="2" charset="-122"/>
      <p:regular r:id="rId131"/>
    </p:embeddedFont>
    <p:embeddedFont>
      <p:font typeface="微软雅黑" panose="020B0503020204020204" pitchFamily="34" charset="-122"/>
      <p:regular r:id="rId132"/>
      <p:bold r:id="rId133"/>
    </p:embeddedFont>
  </p:embeddedFontLst>
  <p:defaultTextStyle>
    <a:defPPr>
      <a:defRPr lang="zh-CN"/>
    </a:defPPr>
    <a:lvl1pPr algn="l" defTabSz="457200" rtl="0" eaLnBrk="0" fontAlgn="base" hangingPunct="0">
      <a:spcBef>
        <a:spcPct val="0"/>
      </a:spcBef>
      <a:spcAft>
        <a:spcPct val="0"/>
      </a:spcAft>
      <a:defRPr kern="1200">
        <a:solidFill>
          <a:schemeClr val="tx1"/>
        </a:solidFill>
        <a:latin typeface="Arial" charset="0"/>
        <a:ea typeface="宋体" charset="-122"/>
        <a:cs typeface="+mn-cs"/>
      </a:defRPr>
    </a:lvl1pPr>
    <a:lvl2pPr marL="457200" algn="l" defTabSz="457200" rtl="0" eaLnBrk="0" fontAlgn="base" hangingPunct="0">
      <a:spcBef>
        <a:spcPct val="0"/>
      </a:spcBef>
      <a:spcAft>
        <a:spcPct val="0"/>
      </a:spcAft>
      <a:defRPr kern="1200">
        <a:solidFill>
          <a:schemeClr val="tx1"/>
        </a:solidFill>
        <a:latin typeface="Arial" charset="0"/>
        <a:ea typeface="宋体" charset="-122"/>
        <a:cs typeface="+mn-cs"/>
      </a:defRPr>
    </a:lvl2pPr>
    <a:lvl3pPr marL="914400" algn="l" defTabSz="457200" rtl="0" eaLnBrk="0" fontAlgn="base" hangingPunct="0">
      <a:spcBef>
        <a:spcPct val="0"/>
      </a:spcBef>
      <a:spcAft>
        <a:spcPct val="0"/>
      </a:spcAft>
      <a:defRPr kern="1200">
        <a:solidFill>
          <a:schemeClr val="tx1"/>
        </a:solidFill>
        <a:latin typeface="Arial" charset="0"/>
        <a:ea typeface="宋体" charset="-122"/>
        <a:cs typeface="+mn-cs"/>
      </a:defRPr>
    </a:lvl3pPr>
    <a:lvl4pPr marL="1371600" algn="l" defTabSz="457200" rtl="0" eaLnBrk="0" fontAlgn="base" hangingPunct="0">
      <a:spcBef>
        <a:spcPct val="0"/>
      </a:spcBef>
      <a:spcAft>
        <a:spcPct val="0"/>
      </a:spcAft>
      <a:defRPr kern="1200">
        <a:solidFill>
          <a:schemeClr val="tx1"/>
        </a:solidFill>
        <a:latin typeface="Arial" charset="0"/>
        <a:ea typeface="宋体" charset="-122"/>
        <a:cs typeface="+mn-cs"/>
      </a:defRPr>
    </a:lvl4pPr>
    <a:lvl5pPr marL="1828800" algn="l" defTabSz="457200" rtl="0" eaLnBrk="0" fontAlgn="base" hangingPunct="0">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extLst>
    <p:ext uri="{EFAFB233-063F-42B5-8137-9DF3F51BA10A}">
      <p15:sldGuideLst xmlns:p15="http://schemas.microsoft.com/office/powerpoint/2012/main">
        <p15:guide id="1" orient="horz" pos="2215">
          <p15:clr>
            <a:srgbClr val="A4A3A4"/>
          </p15:clr>
        </p15:guide>
        <p15:guide id="2" pos="2880">
          <p15:clr>
            <a:srgbClr val="A4A3A4"/>
          </p15:clr>
        </p15:guide>
      </p15:sldGuideLst>
    </p:ext>
    <p:ext uri="{2D200454-40CA-4A62-9FC3-DE9A4176ACB9}">
      <p15:notesGuideLst xmlns:p15="http://schemas.microsoft.com/office/powerpoint/2012/main">
        <p15:guide id="1" orient="horz" pos="3223">
          <p15:clr>
            <a:srgbClr val="A4A3A4"/>
          </p15:clr>
        </p15:guide>
        <p15:guide id="2" pos="2237">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B10FC"/>
    <a:srgbClr val="3333CC"/>
    <a:srgbClr val="FFE697"/>
    <a:srgbClr val="D5EEF7"/>
    <a:srgbClr val="BD9975"/>
    <a:srgbClr val="000099"/>
    <a:srgbClr val="CCFFCC"/>
    <a:srgbClr val="369648"/>
    <a:srgbClr val="679E2A"/>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6" autoAdjust="0"/>
    <p:restoredTop sz="93874" autoAdjust="0"/>
  </p:normalViewPr>
  <p:slideViewPr>
    <p:cSldViewPr snapToGrid="0" snapToObjects="1">
      <p:cViewPr varScale="1">
        <p:scale>
          <a:sx n="80" d="100"/>
          <a:sy n="80" d="100"/>
        </p:scale>
        <p:origin x="1013" y="48"/>
      </p:cViewPr>
      <p:guideLst>
        <p:guide orient="horz" pos="2215"/>
        <p:guide pos="2880"/>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66" d="100"/>
        <a:sy n="66" d="100"/>
      </p:scale>
      <p:origin x="0" y="0"/>
    </p:cViewPr>
  </p:sorterViewPr>
  <p:notesViewPr>
    <p:cSldViewPr snapToGrid="0" snapToObjects="1">
      <p:cViewPr varScale="1">
        <p:scale>
          <a:sx n="48" d="100"/>
          <a:sy n="48" d="100"/>
        </p:scale>
        <p:origin x="2898" y="60"/>
      </p:cViewPr>
      <p:guideLst>
        <p:guide orient="horz" pos="3223"/>
        <p:guide pos="2237"/>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handoutMaster" Target="handoutMasters/handoutMaster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font" Target="fonts/font16.fntdata"/><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font" Target="fonts/font6.fntdata"/><Relationship Id="rId128" Type="http://schemas.openxmlformats.org/officeDocument/2006/relationships/font" Target="fonts/font11.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font" Target="fonts/font1.fntdata"/><Relationship Id="rId126" Type="http://schemas.openxmlformats.org/officeDocument/2006/relationships/font" Target="fonts/font9.fntdata"/><Relationship Id="rId13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notesMaster" Target="notesMasters/notesMaster1.xml"/><Relationship Id="rId124" Type="http://schemas.openxmlformats.org/officeDocument/2006/relationships/font" Target="fonts/font7.fntdata"/><Relationship Id="rId129" Type="http://schemas.openxmlformats.org/officeDocument/2006/relationships/font" Target="fonts/font12.fntdata"/><Relationship Id="rId13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font" Target="fonts/font2.fntdata"/><Relationship Id="rId127" Type="http://schemas.openxmlformats.org/officeDocument/2006/relationships/font" Target="fonts/font1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font" Target="fonts/font5.fntdata"/><Relationship Id="rId130" Type="http://schemas.openxmlformats.org/officeDocument/2006/relationships/font" Target="fonts/font13.fntdata"/><Relationship Id="rId13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font" Target="fonts/font3.fntdata"/><Relationship Id="rId125" Type="http://schemas.openxmlformats.org/officeDocument/2006/relationships/font" Target="fonts/font8.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font" Target="fonts/font14.fntdata"/><Relationship Id="rId136"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117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4024313" y="0"/>
            <a:ext cx="3078162" cy="511175"/>
          </a:xfrm>
          <a:prstGeom prst="rect">
            <a:avLst/>
          </a:prstGeom>
        </p:spPr>
        <p:txBody>
          <a:bodyPr vert="horz" lIns="91440" tIns="45720" rIns="91440" bIns="45720" rtlCol="0"/>
          <a:lstStyle>
            <a:lvl1pPr algn="r">
              <a:defRPr sz="1200"/>
            </a:lvl1pPr>
          </a:lstStyle>
          <a:p>
            <a:fld id="{EC8C3D9F-D0A5-4920-BECA-4AD106AB0C5B}" type="datetime1">
              <a:rPr lang="zh-CN" altLang="en-US" smtClean="0"/>
              <a:pPr/>
              <a:t>2022/10/8</a:t>
            </a:fld>
            <a:endParaRPr lang="zh-CN" altLang="en-US"/>
          </a:p>
        </p:txBody>
      </p:sp>
      <p:sp>
        <p:nvSpPr>
          <p:cNvPr id="4" name="页脚占位符 3"/>
          <p:cNvSpPr>
            <a:spLocks noGrp="1"/>
          </p:cNvSpPr>
          <p:nvPr>
            <p:ph type="ftr" sz="quarter" idx="2"/>
          </p:nvPr>
        </p:nvSpPr>
        <p:spPr>
          <a:xfrm>
            <a:off x="0" y="9721850"/>
            <a:ext cx="3078163" cy="511175"/>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4024313" y="9721850"/>
            <a:ext cx="3078162" cy="511175"/>
          </a:xfrm>
          <a:prstGeom prst="rect">
            <a:avLst/>
          </a:prstGeom>
        </p:spPr>
        <p:txBody>
          <a:bodyPr vert="horz" lIns="91440" tIns="45720" rIns="91440" bIns="45720" rtlCol="0" anchor="b"/>
          <a:lstStyle>
            <a:lvl1pPr algn="r">
              <a:defRPr sz="1200"/>
            </a:lvl1pPr>
          </a:lstStyle>
          <a:p>
            <a:fld id="{657C22B4-6110-42E6-869B-62F9A6C65CE5}" type="slidenum">
              <a:rPr lang="zh-CN" altLang="en-US" smtClean="0"/>
              <a:pPr/>
              <a:t>‹#›</a:t>
            </a:fld>
            <a:endParaRPr lang="zh-CN" altLang="en-US"/>
          </a:p>
        </p:txBody>
      </p:sp>
    </p:spTree>
    <p:extLst>
      <p:ext uri="{BB962C8B-B14F-4D97-AF65-F5344CB8AC3E}">
        <p14:creationId xmlns:p14="http://schemas.microsoft.com/office/powerpoint/2010/main" val="400794861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页眉占位符 1"/>
          <p:cNvSpPr>
            <a:spLocks noGrp="1" noChangeArrowheads="1"/>
          </p:cNvSpPr>
          <p:nvPr>
            <p:ph type="hdr" sz="quarter" idx="4294967295"/>
          </p:nvPr>
        </p:nvSpPr>
        <p:spPr bwMode="auto">
          <a:xfrm>
            <a:off x="0" y="0"/>
            <a:ext cx="3078163" cy="511175"/>
          </a:xfrm>
          <a:prstGeom prst="rect">
            <a:avLst/>
          </a:prstGeom>
          <a:noFill/>
          <a:ln>
            <a:noFill/>
          </a:ln>
        </p:spPr>
        <p:txBody>
          <a:bodyPr vert="horz" wrap="square" lIns="99075" tIns="49538" rIns="99075" bIns="49538" numCol="1" anchor="t" anchorCtr="0" compatLnSpc="1">
            <a:prstTxWarp prst="textNoShape">
              <a:avLst/>
            </a:prstTxWarp>
          </a:bodyPr>
          <a:lstStyle>
            <a:lvl1pPr eaLnBrk="1" hangingPunct="1">
              <a:buFont typeface="Arial" panose="020B0604020202020204" pitchFamily="34" charset="0"/>
              <a:buNone/>
              <a:defRPr sz="1300">
                <a:latin typeface="Arial" panose="020B0604020202020204" pitchFamily="34" charset="0"/>
                <a:ea typeface="宋体" panose="02010600030101010101" pitchFamily="2" charset="-122"/>
              </a:defRPr>
            </a:lvl1pPr>
          </a:lstStyle>
          <a:p>
            <a:pPr>
              <a:defRPr/>
            </a:pPr>
            <a:endParaRPr lang="zh-CN" altLang="zh-CN"/>
          </a:p>
        </p:txBody>
      </p:sp>
      <p:sp>
        <p:nvSpPr>
          <p:cNvPr id="2051" name="日期占位符 2"/>
          <p:cNvSpPr>
            <a:spLocks noGrp="1" noChangeArrowheads="1"/>
          </p:cNvSpPr>
          <p:nvPr>
            <p:ph type="dt" idx="1"/>
          </p:nvPr>
        </p:nvSpPr>
        <p:spPr bwMode="auto">
          <a:xfrm>
            <a:off x="4022725" y="0"/>
            <a:ext cx="3079750" cy="511175"/>
          </a:xfrm>
          <a:prstGeom prst="rect">
            <a:avLst/>
          </a:prstGeom>
          <a:noFill/>
          <a:ln>
            <a:noFill/>
          </a:ln>
        </p:spPr>
        <p:txBody>
          <a:bodyPr vert="horz" wrap="square" lIns="99075" tIns="49538" rIns="99075" bIns="49538" numCol="1" anchor="t" anchorCtr="0" compatLnSpc="1">
            <a:prstTxWarp prst="textNoShape">
              <a:avLst/>
            </a:prstTxWarp>
          </a:bodyPr>
          <a:lstStyle>
            <a:lvl1pPr algn="r" eaLnBrk="1" hangingPunct="1">
              <a:buFont typeface="Arial" panose="020B0604020202020204" pitchFamily="34" charset="0"/>
              <a:buNone/>
              <a:defRPr>
                <a:latin typeface="Arial" panose="020B0604020202020204" pitchFamily="34" charset="0"/>
                <a:ea typeface="宋体" panose="02010600030101010101" pitchFamily="2" charset="-122"/>
              </a:defRPr>
            </a:lvl1pPr>
          </a:lstStyle>
          <a:p>
            <a:pPr>
              <a:defRPr/>
            </a:pPr>
            <a:fld id="{B662E01E-1AD3-4B02-9BDE-E94A407B85F1}" type="datetime1">
              <a:rPr lang="zh-CN" altLang="en-US" smtClean="0"/>
              <a:pPr>
                <a:defRPr/>
              </a:pPr>
              <a:t>2022/10/8</a:t>
            </a:fld>
            <a:endParaRPr lang="zh-CN" altLang="en-US" sz="1300"/>
          </a:p>
        </p:txBody>
      </p:sp>
      <p:sp>
        <p:nvSpPr>
          <p:cNvPr id="58372" name="幻灯片图像占位符 3"/>
          <p:cNvSpPr>
            <a:spLocks noGrp="1" noRot="1" noChangeAspect="1" noChangeArrowheads="1"/>
          </p:cNvSpPr>
          <p:nvPr>
            <p:ph type="sldImg" idx="2"/>
          </p:nvPr>
        </p:nvSpPr>
        <p:spPr bwMode="auto">
          <a:xfrm>
            <a:off x="995363" y="768350"/>
            <a:ext cx="5113337" cy="383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3" name="备注占位符 4"/>
          <p:cNvSpPr>
            <a:spLocks noGrp="1" noRot="1" noChangeAspect="1" noChangeArrowheads="1"/>
          </p:cNvSpPr>
          <p:nvPr/>
        </p:nvSpPr>
        <p:spPr bwMode="auto">
          <a:xfrm>
            <a:off x="709613" y="4860925"/>
            <a:ext cx="5683250" cy="4605338"/>
          </a:xfrm>
          <a:prstGeom prst="rect">
            <a:avLst/>
          </a:prstGeom>
          <a:noFill/>
          <a:ln>
            <a:noFill/>
          </a:ln>
        </p:spPr>
        <p:txBody>
          <a:bodyPr lIns="99075" tIns="49538" rIns="99075" bIns="49538"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a:defRPr/>
            </a:pPr>
            <a:r>
              <a:rPr lang="zh-CN" altLang="en-US">
                <a:ea typeface="宋体" panose="02010600030101010101" pitchFamily="2" charset="-122"/>
              </a:rPr>
              <a:t>单击此处编辑母版文本样式</a:t>
            </a:r>
          </a:p>
          <a:p>
            <a:pPr>
              <a:defRPr/>
            </a:pPr>
            <a:r>
              <a:rPr lang="zh-CN" altLang="en-US">
                <a:ea typeface="宋体" panose="02010600030101010101" pitchFamily="2" charset="-122"/>
              </a:rPr>
              <a:t>二级</a:t>
            </a:r>
          </a:p>
          <a:p>
            <a:pPr>
              <a:defRPr/>
            </a:pPr>
            <a:r>
              <a:rPr lang="zh-CN" altLang="en-US">
                <a:ea typeface="宋体" panose="02010600030101010101" pitchFamily="2" charset="-122"/>
              </a:rPr>
              <a:t>三级</a:t>
            </a:r>
          </a:p>
          <a:p>
            <a:pPr>
              <a:defRPr/>
            </a:pPr>
            <a:r>
              <a:rPr lang="zh-CN" altLang="en-US">
                <a:ea typeface="宋体" panose="02010600030101010101" pitchFamily="2" charset="-122"/>
              </a:rPr>
              <a:t>四级</a:t>
            </a:r>
          </a:p>
          <a:p>
            <a:pPr>
              <a:defRPr/>
            </a:pPr>
            <a:r>
              <a:rPr lang="zh-CN" altLang="en-US">
                <a:ea typeface="宋体" panose="02010600030101010101" pitchFamily="2" charset="-122"/>
              </a:rPr>
              <a:t>五级</a:t>
            </a:r>
          </a:p>
        </p:txBody>
      </p:sp>
      <p:sp>
        <p:nvSpPr>
          <p:cNvPr id="2054" name="页脚占位符 5"/>
          <p:cNvSpPr>
            <a:spLocks noGrp="1" noChangeArrowheads="1"/>
          </p:cNvSpPr>
          <p:nvPr>
            <p:ph type="ftr" sz="quarter" idx="4"/>
          </p:nvPr>
        </p:nvSpPr>
        <p:spPr bwMode="auto">
          <a:xfrm>
            <a:off x="0" y="9720263"/>
            <a:ext cx="3078163" cy="512762"/>
          </a:xfrm>
          <a:prstGeom prst="rect">
            <a:avLst/>
          </a:prstGeom>
          <a:noFill/>
          <a:ln>
            <a:noFill/>
          </a:ln>
        </p:spPr>
        <p:txBody>
          <a:bodyPr vert="horz" wrap="square" lIns="99075" tIns="49538" rIns="99075" bIns="49538" numCol="1" anchor="b" anchorCtr="0" compatLnSpc="1">
            <a:prstTxWarp prst="textNoShape">
              <a:avLst/>
            </a:prstTxWarp>
          </a:bodyPr>
          <a:lstStyle>
            <a:lvl1pPr eaLnBrk="1" hangingPunct="1">
              <a:buFont typeface="Arial" panose="020B0604020202020204" pitchFamily="34" charset="0"/>
              <a:buNone/>
              <a:defRPr sz="1300">
                <a:latin typeface="Arial" panose="020B0604020202020204" pitchFamily="34" charset="0"/>
                <a:ea typeface="宋体" panose="02010600030101010101" pitchFamily="2" charset="-122"/>
              </a:defRPr>
            </a:lvl1pPr>
          </a:lstStyle>
          <a:p>
            <a:pPr>
              <a:defRPr/>
            </a:pPr>
            <a:endParaRPr lang="zh-CN" altLang="zh-CN"/>
          </a:p>
        </p:txBody>
      </p:sp>
      <p:sp>
        <p:nvSpPr>
          <p:cNvPr id="2055" name="幻灯片编号占位符 6"/>
          <p:cNvSpPr>
            <a:spLocks noGrp="1" noChangeArrowheads="1"/>
          </p:cNvSpPr>
          <p:nvPr>
            <p:ph type="sldNum" sz="quarter" idx="5"/>
          </p:nvPr>
        </p:nvSpPr>
        <p:spPr bwMode="auto">
          <a:xfrm>
            <a:off x="4022725" y="9720263"/>
            <a:ext cx="3079750" cy="512762"/>
          </a:xfrm>
          <a:prstGeom prst="rect">
            <a:avLst/>
          </a:prstGeom>
          <a:noFill/>
          <a:ln>
            <a:noFill/>
          </a:ln>
        </p:spPr>
        <p:txBody>
          <a:bodyPr vert="horz" wrap="square" lIns="99075" tIns="49538" rIns="99075" bIns="49538" numCol="1" anchor="b" anchorCtr="0" compatLnSpc="1">
            <a:prstTxWarp prst="textNoShape">
              <a:avLst/>
            </a:prstTxWarp>
          </a:bodyPr>
          <a:lstStyle>
            <a:lvl1pPr algn="r" eaLnBrk="1" hangingPunct="1">
              <a:buFont typeface="Arial" charset="0"/>
              <a:buNone/>
              <a:defRPr smtClean="0"/>
            </a:lvl1pPr>
          </a:lstStyle>
          <a:p>
            <a:pPr>
              <a:defRPr/>
            </a:pPr>
            <a:fld id="{97D78B0D-C5B9-4CCF-AA9D-27E9940E5644}" type="slidenum">
              <a:rPr lang="zh-CN" altLang="en-US"/>
              <a:pPr>
                <a:defRPr/>
              </a:pPr>
              <a:t>‹#›</a:t>
            </a:fld>
            <a:endParaRPr lang="zh-CN" altLang="en-US" sz="1300"/>
          </a:p>
        </p:txBody>
      </p:sp>
    </p:spTree>
    <p:extLst>
      <p:ext uri="{BB962C8B-B14F-4D97-AF65-F5344CB8AC3E}">
        <p14:creationId xmlns:p14="http://schemas.microsoft.com/office/powerpoint/2010/main" val="495302404"/>
      </p:ext>
    </p:extLst>
  </p:cSld>
  <p:clrMap bg1="lt1" tx1="dk1" bg2="lt2" tx2="dk2" accent1="accent1" accent2="accent2" accent3="accent3" accent4="accent4" accent5="accent5" accent6="accent6" hlink="hlink" folHlink="folHlink"/>
  <p:hf hdr="0" ftr="0" dt="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860925"/>
            <a:ext cx="5683250" cy="4605338"/>
          </a:xfrm>
          <a:prstGeom prst="rect">
            <a:avLst/>
          </a:prstGeom>
        </p:spPr>
        <p:txBody>
          <a:bodyPr>
            <a:normAutofit/>
          </a:bodyPr>
          <a:lstStyle/>
          <a:p>
            <a:endParaRPr lang="zh-CN" altLang="en-US" sz="2000" kern="1200" dirty="0">
              <a:solidFill>
                <a:srgbClr val="F9F9F9"/>
              </a:solidFill>
              <a:latin typeface="Tw Cen MT"/>
              <a:ea typeface="宋体" charset="-122"/>
              <a:cs typeface="+mn-cs"/>
              <a:sym typeface="Tw Cen MT"/>
            </a:endParaRPr>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1</a:t>
            </a:fld>
            <a:endParaRPr lang="zh-CN" altLang="en-US" sz="1300"/>
          </a:p>
        </p:txBody>
      </p:sp>
    </p:spTree>
    <p:extLst>
      <p:ext uri="{BB962C8B-B14F-4D97-AF65-F5344CB8AC3E}">
        <p14:creationId xmlns:p14="http://schemas.microsoft.com/office/powerpoint/2010/main" val="20773986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45</a:t>
            </a:fld>
            <a:endParaRPr lang="zh-CN" altLang="en-US" sz="1300"/>
          </a:p>
        </p:txBody>
      </p:sp>
    </p:spTree>
    <p:extLst>
      <p:ext uri="{BB962C8B-B14F-4D97-AF65-F5344CB8AC3E}">
        <p14:creationId xmlns:p14="http://schemas.microsoft.com/office/powerpoint/2010/main" val="1741357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50</a:t>
            </a:fld>
            <a:endParaRPr lang="zh-CN" altLang="en-US" sz="1300"/>
          </a:p>
        </p:txBody>
      </p:sp>
    </p:spTree>
    <p:extLst>
      <p:ext uri="{BB962C8B-B14F-4D97-AF65-F5344CB8AC3E}">
        <p14:creationId xmlns:p14="http://schemas.microsoft.com/office/powerpoint/2010/main" val="12622166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60</a:t>
            </a:fld>
            <a:endParaRPr lang="zh-CN" altLang="en-US" sz="1300"/>
          </a:p>
        </p:txBody>
      </p:sp>
    </p:spTree>
    <p:extLst>
      <p:ext uri="{BB962C8B-B14F-4D97-AF65-F5344CB8AC3E}">
        <p14:creationId xmlns:p14="http://schemas.microsoft.com/office/powerpoint/2010/main" val="2478396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72</a:t>
            </a:fld>
            <a:endParaRPr lang="zh-CN" altLang="en-US" sz="1300"/>
          </a:p>
        </p:txBody>
      </p:sp>
    </p:spTree>
    <p:extLst>
      <p:ext uri="{BB962C8B-B14F-4D97-AF65-F5344CB8AC3E}">
        <p14:creationId xmlns:p14="http://schemas.microsoft.com/office/powerpoint/2010/main" val="36366553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92</a:t>
            </a:fld>
            <a:endParaRPr lang="zh-CN" altLang="en-US" sz="1300"/>
          </a:p>
        </p:txBody>
      </p:sp>
    </p:spTree>
    <p:extLst>
      <p:ext uri="{BB962C8B-B14F-4D97-AF65-F5344CB8AC3E}">
        <p14:creationId xmlns:p14="http://schemas.microsoft.com/office/powerpoint/2010/main" val="27794706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108</a:t>
            </a:fld>
            <a:endParaRPr lang="zh-CN" altLang="en-US" sz="1300"/>
          </a:p>
        </p:txBody>
      </p:sp>
    </p:spTree>
    <p:extLst>
      <p:ext uri="{BB962C8B-B14F-4D97-AF65-F5344CB8AC3E}">
        <p14:creationId xmlns:p14="http://schemas.microsoft.com/office/powerpoint/2010/main" val="1145774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0407" y="4861441"/>
            <a:ext cx="5683250" cy="4605576"/>
          </a:xfrm>
          <a:prstGeom prst="rect">
            <a:avLst/>
          </a:prstGeom>
        </p:spPr>
        <p:txBody>
          <a:bodyPr lIns="99075" tIns="49538" rIns="99075" bIns="49538">
            <a:normAutofit/>
          </a:bodyPr>
          <a:lstStyle/>
          <a:p>
            <a:endParaRPr lang="zh-CN" altLang="en-US" dirty="0"/>
          </a:p>
        </p:txBody>
      </p:sp>
      <p:sp>
        <p:nvSpPr>
          <p:cNvPr id="4" name="灯片编号占位符 3"/>
          <p:cNvSpPr>
            <a:spLocks noGrp="1"/>
          </p:cNvSpPr>
          <p:nvPr>
            <p:ph type="sldNum" sz="quarter" idx="10"/>
          </p:nvPr>
        </p:nvSpPr>
        <p:spPr/>
        <p:txBody>
          <a:bodyPr/>
          <a:lstStyle/>
          <a:p>
            <a:fld id="{83D9780C-AFBC-4539-B6C5-A1462A4D3D28}" type="slidenum">
              <a:rPr lang="zh-CN" altLang="en-US" smtClean="0">
                <a:solidFill>
                  <a:prstClr val="black"/>
                </a:solidFill>
              </a:rPr>
              <a:pPr/>
              <a:t>114</a:t>
            </a:fld>
            <a:endParaRPr lang="zh-CN" altLang="en-US">
              <a:solidFill>
                <a:prstClr val="black"/>
              </a:solidFill>
            </a:endParaRPr>
          </a:p>
        </p:txBody>
      </p:sp>
    </p:spTree>
    <p:extLst>
      <p:ext uri="{BB962C8B-B14F-4D97-AF65-F5344CB8AC3E}">
        <p14:creationId xmlns:p14="http://schemas.microsoft.com/office/powerpoint/2010/main" val="283599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8</a:t>
            </a:fld>
            <a:endParaRPr lang="zh-CN" altLang="en-US" sz="1300"/>
          </a:p>
        </p:txBody>
      </p:sp>
    </p:spTree>
    <p:extLst>
      <p:ext uri="{BB962C8B-B14F-4D97-AF65-F5344CB8AC3E}">
        <p14:creationId xmlns:p14="http://schemas.microsoft.com/office/powerpoint/2010/main" val="3993815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12</a:t>
            </a:fld>
            <a:endParaRPr lang="zh-CN" altLang="en-US" sz="1300"/>
          </a:p>
        </p:txBody>
      </p:sp>
    </p:spTree>
    <p:extLst>
      <p:ext uri="{BB962C8B-B14F-4D97-AF65-F5344CB8AC3E}">
        <p14:creationId xmlns:p14="http://schemas.microsoft.com/office/powerpoint/2010/main" val="1167895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32</a:t>
            </a:fld>
            <a:endParaRPr lang="zh-CN" altLang="en-US" sz="1300"/>
          </a:p>
        </p:txBody>
      </p:sp>
    </p:spTree>
    <p:extLst>
      <p:ext uri="{BB962C8B-B14F-4D97-AF65-F5344CB8AC3E}">
        <p14:creationId xmlns:p14="http://schemas.microsoft.com/office/powerpoint/2010/main" val="3278931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34</a:t>
            </a:fld>
            <a:endParaRPr lang="zh-CN" altLang="en-US" sz="1300"/>
          </a:p>
        </p:txBody>
      </p:sp>
    </p:spTree>
    <p:extLst>
      <p:ext uri="{BB962C8B-B14F-4D97-AF65-F5344CB8AC3E}">
        <p14:creationId xmlns:p14="http://schemas.microsoft.com/office/powerpoint/2010/main" val="1671490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35</a:t>
            </a:fld>
            <a:endParaRPr lang="zh-CN" altLang="en-US" sz="1300"/>
          </a:p>
        </p:txBody>
      </p:sp>
    </p:spTree>
    <p:extLst>
      <p:ext uri="{BB962C8B-B14F-4D97-AF65-F5344CB8AC3E}">
        <p14:creationId xmlns:p14="http://schemas.microsoft.com/office/powerpoint/2010/main" val="1900577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37</a:t>
            </a:fld>
            <a:endParaRPr lang="zh-CN" altLang="en-US" sz="1300"/>
          </a:p>
        </p:txBody>
      </p:sp>
    </p:spTree>
    <p:extLst>
      <p:ext uri="{BB962C8B-B14F-4D97-AF65-F5344CB8AC3E}">
        <p14:creationId xmlns:p14="http://schemas.microsoft.com/office/powerpoint/2010/main" val="4275424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7D78B0D-C5B9-4CCF-AA9D-27E9940E5644}" type="slidenum">
              <a:rPr lang="zh-CN" altLang="en-US" smtClean="0"/>
              <a:pPr>
                <a:defRPr/>
              </a:pPr>
              <a:t>39</a:t>
            </a:fld>
            <a:endParaRPr lang="zh-CN" altLang="en-US" sz="1300"/>
          </a:p>
        </p:txBody>
      </p:sp>
    </p:spTree>
    <p:extLst>
      <p:ext uri="{BB962C8B-B14F-4D97-AF65-F5344CB8AC3E}">
        <p14:creationId xmlns:p14="http://schemas.microsoft.com/office/powerpoint/2010/main" val="35052478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42</a:t>
            </a:fld>
            <a:endParaRPr lang="zh-CN" altLang="en-US" sz="1300"/>
          </a:p>
        </p:txBody>
      </p:sp>
    </p:spTree>
    <p:extLst>
      <p:ext uri="{BB962C8B-B14F-4D97-AF65-F5344CB8AC3E}">
        <p14:creationId xmlns:p14="http://schemas.microsoft.com/office/powerpoint/2010/main" val="1130303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143000" y="3602038"/>
            <a:ext cx="6858000" cy="1655762"/>
          </a:xfrm>
        </p:spPr>
        <p:txBody>
          <a:bodyPr/>
          <a:lstStyle>
            <a:lvl1pPr marL="0" indent="0" algn="ctr">
              <a:buNone/>
              <a:defRPr sz="2400">
                <a:latin typeface="华文中宋" panose="02010600040101010101" pitchFamily="2" charset="-122"/>
                <a:ea typeface="华文中宋" panose="02010600040101010101"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6" name="标题 5"/>
          <p:cNvSpPr>
            <a:spLocks noGrp="1"/>
          </p:cNvSpPr>
          <p:nvPr>
            <p:ph type="title"/>
          </p:nvPr>
        </p:nvSpPr>
        <p:spPr/>
        <p:txBody>
          <a:bodyPr/>
          <a:lstStyle>
            <a:lvl1pPr>
              <a:defRPr sz="4000">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Tree>
    <p:extLst>
      <p:ext uri="{BB962C8B-B14F-4D97-AF65-F5344CB8AC3E}">
        <p14:creationId xmlns:p14="http://schemas.microsoft.com/office/powerpoint/2010/main" val="32190620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00144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27825" y="228600"/>
            <a:ext cx="2038350" cy="589756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28600"/>
            <a:ext cx="5965825" cy="589756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758673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59026"/>
            <a:ext cx="8153400" cy="887896"/>
          </a:xfrm>
        </p:spPr>
        <p:txBody>
          <a:bodyPr/>
          <a:lstStyle/>
          <a:p>
            <a:r>
              <a:rPr lang="zh-CN" altLang="en-US" dirty="0"/>
              <a:t>单击此处编辑母版标题样式</a:t>
            </a:r>
          </a:p>
        </p:txBody>
      </p:sp>
      <p:sp>
        <p:nvSpPr>
          <p:cNvPr id="3" name="文本占位符 2"/>
          <p:cNvSpPr>
            <a:spLocks noGrp="1"/>
          </p:cNvSpPr>
          <p:nvPr>
            <p:ph type="body" sz="half" idx="1"/>
          </p:nvPr>
        </p:nvSpPr>
        <p:spPr>
          <a:xfrm>
            <a:off x="612775" y="1484243"/>
            <a:ext cx="4000500" cy="483704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765675" y="1484243"/>
            <a:ext cx="4000500" cy="483704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918359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249891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dirty="0"/>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p>
        </p:txBody>
      </p:sp>
    </p:spTree>
    <p:extLst>
      <p:ext uri="{BB962C8B-B14F-4D97-AF65-F5344CB8AC3E}">
        <p14:creationId xmlns:p14="http://schemas.microsoft.com/office/powerpoint/2010/main" val="14523078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12775" y="1484243"/>
            <a:ext cx="4000500" cy="4810539"/>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4765675" y="1484243"/>
            <a:ext cx="4000500" cy="48105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178999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668545"/>
          </a:xfrm>
        </p:spPr>
        <p:txBody>
          <a:bodyPr/>
          <a:lstStyle/>
          <a:p>
            <a:r>
              <a:rPr lang="zh-CN" altLang="en-US"/>
              <a:t>单击此处编辑母版标题样式</a:t>
            </a:r>
          </a:p>
        </p:txBody>
      </p:sp>
      <p:sp>
        <p:nvSpPr>
          <p:cNvPr id="3" name="文本占位符 2"/>
          <p:cNvSpPr>
            <a:spLocks noGrp="1"/>
          </p:cNvSpPr>
          <p:nvPr>
            <p:ph type="body" idx="1"/>
          </p:nvPr>
        </p:nvSpPr>
        <p:spPr>
          <a:xfrm>
            <a:off x="630238" y="1469131"/>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30238" y="2293042"/>
            <a:ext cx="3868737" cy="396198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29150" y="1469131"/>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29150" y="2293042"/>
            <a:ext cx="3887788" cy="396198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788652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3793555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9570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Tree>
    <p:extLst>
      <p:ext uri="{BB962C8B-B14F-4D97-AF65-F5344CB8AC3E}">
        <p14:creationId xmlns:p14="http://schemas.microsoft.com/office/powerpoint/2010/main" val="1850324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sym typeface="Tw Cen MT" panose="020B0602020104020603" pitchFamily="34" charset="0"/>
            </a:endParaRP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Tree>
    <p:extLst>
      <p:ext uri="{BB962C8B-B14F-4D97-AF65-F5344CB8AC3E}">
        <p14:creationId xmlns:p14="http://schemas.microsoft.com/office/powerpoint/2010/main" val="1604088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026" name="Title Placeholder 21"/>
          <p:cNvSpPr>
            <a:spLocks noGrp="1" noChangeArrowheads="1"/>
          </p:cNvSpPr>
          <p:nvPr>
            <p:ph type="title" idx="4294967295"/>
          </p:nvPr>
        </p:nvSpPr>
        <p:spPr bwMode="auto">
          <a:xfrm>
            <a:off x="609600" y="228600"/>
            <a:ext cx="8153400" cy="7127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zh-CN" dirty="0">
                <a:sym typeface="Tw Cen MT"/>
              </a:rPr>
              <a:t>单击此处编辑母版标题样式</a:t>
            </a:r>
          </a:p>
        </p:txBody>
      </p:sp>
      <p:sp>
        <p:nvSpPr>
          <p:cNvPr id="1027" name="Text Placeholder 12"/>
          <p:cNvSpPr>
            <a:spLocks noGrp="1" noChangeArrowheads="1"/>
          </p:cNvSpPr>
          <p:nvPr>
            <p:ph type="body" idx="1"/>
          </p:nvPr>
        </p:nvSpPr>
        <p:spPr bwMode="auto">
          <a:xfrm>
            <a:off x="612775" y="1341438"/>
            <a:ext cx="8153400" cy="4784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zh-CN" dirty="0">
                <a:sym typeface="Tw Cen MT"/>
              </a:rPr>
              <a:t>单击此处编辑母版文本样式</a:t>
            </a:r>
          </a:p>
          <a:p>
            <a:pPr lvl="1"/>
            <a:r>
              <a:rPr lang="zh-CN" altLang="zh-CN" dirty="0">
                <a:sym typeface="Tw Cen MT"/>
              </a:rPr>
              <a:t>二级</a:t>
            </a:r>
          </a:p>
          <a:p>
            <a:pPr lvl="2"/>
            <a:r>
              <a:rPr lang="zh-CN" altLang="zh-CN" dirty="0">
                <a:sym typeface="Tw Cen MT"/>
              </a:rPr>
              <a:t>三级</a:t>
            </a:r>
          </a:p>
          <a:p>
            <a:pPr lvl="3"/>
            <a:r>
              <a:rPr lang="zh-CN" altLang="zh-CN" dirty="0">
                <a:sym typeface="Tw Cen MT"/>
              </a:rPr>
              <a:t>四级</a:t>
            </a:r>
          </a:p>
          <a:p>
            <a:pPr lvl="4"/>
            <a:r>
              <a:rPr lang="zh-CN" altLang="zh-CN" dirty="0">
                <a:sym typeface="Tw Cen MT"/>
              </a:rPr>
              <a:t>五级</a:t>
            </a:r>
          </a:p>
        </p:txBody>
      </p:sp>
      <p:sp>
        <p:nvSpPr>
          <p:cNvPr id="1029" name="Rectangle 7"/>
          <p:cNvSpPr>
            <a:spLocks noChangeArrowheads="1"/>
          </p:cNvSpPr>
          <p:nvPr/>
        </p:nvSpPr>
        <p:spPr bwMode="auto">
          <a:xfrm>
            <a:off x="0" y="1027113"/>
            <a:ext cx="533400" cy="228600"/>
          </a:xfrm>
          <a:prstGeom prst="rect">
            <a:avLst/>
          </a:prstGeom>
          <a:solidFill>
            <a:schemeClr val="accent2"/>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0" name="Rectangle 8"/>
          <p:cNvSpPr>
            <a:spLocks noChangeArrowheads="1"/>
          </p:cNvSpPr>
          <p:nvPr/>
        </p:nvSpPr>
        <p:spPr bwMode="auto">
          <a:xfrm>
            <a:off x="590550" y="1027113"/>
            <a:ext cx="8553450" cy="228600"/>
          </a:xfrm>
          <a:prstGeom prst="rect">
            <a:avLst/>
          </a:prstGeom>
          <a:solidFill>
            <a:schemeClr val="accent1"/>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3" name="Rectangle 10"/>
          <p:cNvSpPr>
            <a:spLocks noChangeArrowheads="1"/>
          </p:cNvSpPr>
          <p:nvPr/>
        </p:nvSpPr>
        <p:spPr bwMode="auto">
          <a:xfrm>
            <a:off x="0" y="6508750"/>
            <a:ext cx="2994025" cy="319088"/>
          </a:xfrm>
          <a:prstGeom prst="rect">
            <a:avLst/>
          </a:prstGeom>
          <a:solidFill>
            <a:schemeClr val="accent2"/>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4" name="Rectangle 11"/>
          <p:cNvSpPr>
            <a:spLocks noChangeArrowheads="1"/>
          </p:cNvSpPr>
          <p:nvPr/>
        </p:nvSpPr>
        <p:spPr bwMode="auto">
          <a:xfrm>
            <a:off x="3067050" y="6508750"/>
            <a:ext cx="2962275" cy="320675"/>
          </a:xfrm>
          <a:prstGeom prst="rect">
            <a:avLst/>
          </a:prstGeom>
          <a:solidFill>
            <a:schemeClr val="accent1"/>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rPr>
              <a:t>计算机与信息安全学院</a:t>
            </a:r>
            <a:endParaRPr lang="zh-CN" altLang="zh-CN" sz="1600" dirty="0">
              <a:solidFill>
                <a:srgbClr val="FFFFFF"/>
              </a:solidFill>
              <a:sym typeface="Arial" panose="020B0604020202020204" pitchFamily="34" charset="0"/>
            </a:endParaRPr>
          </a:p>
        </p:txBody>
      </p:sp>
      <p:sp>
        <p:nvSpPr>
          <p:cNvPr id="1035" name="Subtitle 8"/>
          <p:cNvSpPr>
            <a:spLocks noChangeArrowheads="1"/>
          </p:cNvSpPr>
          <p:nvPr/>
        </p:nvSpPr>
        <p:spPr bwMode="auto">
          <a:xfrm>
            <a:off x="3068638" y="6508750"/>
            <a:ext cx="2962275"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sz="1600" dirty="0">
              <a:solidFill>
                <a:srgbClr val="555555"/>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036" name="Rectangle 11"/>
          <p:cNvSpPr>
            <a:spLocks noChangeArrowheads="1"/>
          </p:cNvSpPr>
          <p:nvPr/>
        </p:nvSpPr>
        <p:spPr bwMode="auto">
          <a:xfrm>
            <a:off x="6097588" y="6508750"/>
            <a:ext cx="3043237" cy="320675"/>
          </a:xfrm>
          <a:prstGeom prst="rect">
            <a:avLst/>
          </a:prstGeom>
          <a:solidFill>
            <a:srgbClr val="B29C93"/>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7" name="Subtitle 8"/>
          <p:cNvSpPr>
            <a:spLocks noChangeArrowheads="1"/>
          </p:cNvSpPr>
          <p:nvPr/>
        </p:nvSpPr>
        <p:spPr bwMode="auto">
          <a:xfrm>
            <a:off x="6099175" y="6508750"/>
            <a:ext cx="3043238"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rPr>
              <a:t>软件工程</a:t>
            </a:r>
            <a:endParaRPr lang="zh-CN" altLang="zh-CN"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038" name="Subtitle 8"/>
          <p:cNvSpPr>
            <a:spLocks noChangeArrowheads="1"/>
          </p:cNvSpPr>
          <p:nvPr/>
        </p:nvSpPr>
        <p:spPr bwMode="auto">
          <a:xfrm>
            <a:off x="0" y="6508750"/>
            <a:ext cx="2994025"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9F9F9"/>
                </a:solidFill>
                <a:latin typeface="Tw Cen MT" panose="020B0602020104020603" pitchFamily="34" charset="0"/>
                <a:ea typeface="华文仿宋" panose="02010600040101010101" pitchFamily="2" charset="-122"/>
                <a:sym typeface="华文仿宋" panose="02010600040101010101" pitchFamily="2" charset="-122"/>
              </a:rPr>
              <a:t>桂林电子科技</a:t>
            </a:r>
            <a:r>
              <a:rPr lang="zh-CN" altLang="zh-CN" sz="1600" dirty="0">
                <a:solidFill>
                  <a:srgbClr val="F9F9F9"/>
                </a:solidFill>
                <a:latin typeface="Tw Cen MT" panose="020B0602020104020603" pitchFamily="34" charset="0"/>
                <a:ea typeface="华文仿宋" panose="02010600040101010101" pitchFamily="2" charset="-122"/>
                <a:sym typeface="华文仿宋" panose="02010600040101010101" pitchFamily="2" charset="-122"/>
              </a:rPr>
              <a:t>大学</a:t>
            </a:r>
          </a:p>
          <a:p>
            <a:pPr algn="ctr" eaLnBrk="1" hangingPunct="1">
              <a:defRPr/>
            </a:pPr>
            <a:endPar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4" name="文本框 13"/>
          <p:cNvSpPr txBox="1"/>
          <p:nvPr/>
        </p:nvSpPr>
        <p:spPr>
          <a:xfrm>
            <a:off x="53788" y="968282"/>
            <a:ext cx="436338" cy="338554"/>
          </a:xfrm>
          <a:prstGeom prst="rect">
            <a:avLst/>
          </a:prstGeom>
          <a:noFill/>
        </p:spPr>
        <p:txBody>
          <a:bodyPr wrap="none" rtlCol="0">
            <a:spAutoFit/>
          </a:bodyPr>
          <a:lstStyle/>
          <a:p>
            <a:fld id="{AE5FC7BA-3490-42F5-AB11-D54952D85A48}" type="slidenum">
              <a:rPr lang="zh-CN" altLang="en-US" sz="1600" smtClean="0">
                <a:solidFill>
                  <a:schemeClr val="bg1"/>
                </a:solidFill>
              </a:rPr>
              <a:pPr/>
              <a:t>‹#›</a:t>
            </a:fld>
            <a:endParaRPr lang="zh-CN" altLang="en-US" sz="1600" dirty="0">
              <a:solidFill>
                <a:schemeClr val="bg1"/>
              </a:solidFill>
            </a:endParaRPr>
          </a:p>
        </p:txBody>
      </p:sp>
    </p:spTree>
    <p:extLst>
      <p:ext uri="{BB962C8B-B14F-4D97-AF65-F5344CB8AC3E}">
        <p14:creationId xmlns:p14="http://schemas.microsoft.com/office/powerpoint/2010/main" val="153132384"/>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Lst>
  <p:hf sldNum="0" hdr="0" ftr="0" dt="0"/>
  <p:txStyles>
    <p:titleStyle>
      <a:lvl1pPr algn="l" rtl="0" eaLnBrk="0" fontAlgn="base" hangingPunct="0">
        <a:spcBef>
          <a:spcPct val="0"/>
        </a:spcBef>
        <a:spcAft>
          <a:spcPct val="0"/>
        </a:spcAft>
        <a:defRPr sz="4000" kern="1200">
          <a:solidFill>
            <a:schemeClr val="tx2"/>
          </a:solidFill>
          <a:latin typeface="华文新魏" panose="02010800040101010101" pitchFamily="2" charset="-122"/>
          <a:ea typeface="华文新魏" panose="02010800040101010101" pitchFamily="2" charset="-122"/>
          <a:cs typeface="+mj-cs"/>
          <a:sym typeface="Tw Cen MT"/>
        </a:defRPr>
      </a:lvl1pPr>
      <a:lvl2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2pPr>
      <a:lvl3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3pPr>
      <a:lvl4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4pPr>
      <a:lvl5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5pPr>
      <a:lvl6pPr marL="4572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6pPr>
      <a:lvl7pPr marL="9144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7pPr>
      <a:lvl8pPr marL="13716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8pPr>
      <a:lvl9pPr marL="18288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9pPr>
    </p:titleStyle>
    <p:body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9"/>
          <p:cNvSpPr>
            <a:spLocks noChangeArrowheads="1"/>
          </p:cNvSpPr>
          <p:nvPr/>
        </p:nvSpPr>
        <p:spPr bwMode="auto">
          <a:xfrm>
            <a:off x="0" y="5970588"/>
            <a:ext cx="9144000" cy="887412"/>
          </a:xfrm>
          <a:prstGeom prst="rect">
            <a:avLst/>
          </a:prstGeom>
          <a:solidFill>
            <a:srgbClr val="FFFFFF"/>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87" name="Rectangle 10"/>
          <p:cNvSpPr>
            <a:spLocks noChangeArrowheads="1"/>
          </p:cNvSpPr>
          <p:nvPr/>
        </p:nvSpPr>
        <p:spPr bwMode="auto">
          <a:xfrm>
            <a:off x="0" y="6048375"/>
            <a:ext cx="2994025" cy="712788"/>
          </a:xfrm>
          <a:prstGeom prst="rect">
            <a:avLst/>
          </a:prstGeom>
          <a:solidFill>
            <a:schemeClr val="accent2"/>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88" name="Rectangle 11"/>
          <p:cNvSpPr>
            <a:spLocks noChangeArrowheads="1"/>
          </p:cNvSpPr>
          <p:nvPr/>
        </p:nvSpPr>
        <p:spPr bwMode="auto">
          <a:xfrm>
            <a:off x="3067050" y="6048375"/>
            <a:ext cx="2962275" cy="714375"/>
          </a:xfrm>
          <a:prstGeom prst="rect">
            <a:avLst/>
          </a:prstGeom>
          <a:solidFill>
            <a:schemeClr val="accent1"/>
          </a:solidFill>
          <a:ln w="9525">
            <a:noFill/>
            <a:miter lim="800000"/>
            <a:headEnd/>
            <a:tailEnd/>
          </a:ln>
        </p:spPr>
        <p:txBody>
          <a:bodyPr anchor="ctr"/>
          <a:lstStyle/>
          <a:p>
            <a:pPr algn="ctr" eaLnBrk="1" hangingPunct="1"/>
            <a:r>
              <a:rPr lang="zh-CN" altLang="en-US" sz="2000" dirty="0">
                <a:solidFill>
                  <a:srgbClr val="F9F9F9"/>
                </a:solidFill>
                <a:latin typeface="Tw Cen MT"/>
                <a:sym typeface="Tw Cen MT"/>
              </a:rPr>
              <a:t>计算机与信息安全学院</a:t>
            </a:r>
            <a:endParaRPr lang="zh-CN" altLang="zh-CN" sz="2000" dirty="0">
              <a:solidFill>
                <a:srgbClr val="F9F9F9"/>
              </a:solidFill>
              <a:latin typeface="Tw Cen MT"/>
              <a:sym typeface="Arial" charset="0"/>
            </a:endParaRPr>
          </a:p>
        </p:txBody>
      </p:sp>
      <p:sp>
        <p:nvSpPr>
          <p:cNvPr id="16389" name="Rectangle 11"/>
          <p:cNvSpPr>
            <a:spLocks noChangeArrowheads="1"/>
          </p:cNvSpPr>
          <p:nvPr/>
        </p:nvSpPr>
        <p:spPr bwMode="auto">
          <a:xfrm>
            <a:off x="6097588" y="6048375"/>
            <a:ext cx="3043237" cy="714375"/>
          </a:xfrm>
          <a:prstGeom prst="rect">
            <a:avLst/>
          </a:prstGeom>
          <a:solidFill>
            <a:srgbClr val="B29C93"/>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90" name="Subtitle 8"/>
          <p:cNvSpPr>
            <a:spLocks noChangeArrowheads="1"/>
          </p:cNvSpPr>
          <p:nvPr/>
        </p:nvSpPr>
        <p:spPr bwMode="auto">
          <a:xfrm>
            <a:off x="6099175" y="6048375"/>
            <a:ext cx="304482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buFont typeface="Wingdings" pitchFamily="2" charset="2"/>
              <a:buNone/>
            </a:pPr>
            <a:r>
              <a:rPr lang="zh-CN" altLang="en-US" sz="2000" dirty="0">
                <a:solidFill>
                  <a:srgbClr val="F9F9F9"/>
                </a:solidFill>
                <a:latin typeface="Tw Cen MT"/>
                <a:sym typeface="Tw Cen MT"/>
              </a:rPr>
              <a:t>软件工程</a:t>
            </a:r>
            <a:endParaRPr lang="zh-CN" altLang="zh-CN" sz="2000" dirty="0">
              <a:solidFill>
                <a:srgbClr val="F9F9F9"/>
              </a:solidFill>
              <a:latin typeface="Tw Cen MT"/>
              <a:sym typeface="Tw Cen MT"/>
            </a:endParaRPr>
          </a:p>
        </p:txBody>
      </p:sp>
      <p:sp>
        <p:nvSpPr>
          <p:cNvPr id="16392" name="副标题 2"/>
          <p:cNvSpPr>
            <a:spLocks noGrp="1" noChangeArrowheads="1"/>
          </p:cNvSpPr>
          <p:nvPr>
            <p:ph type="subTitle" idx="1"/>
          </p:nvPr>
        </p:nvSpPr>
        <p:spPr>
          <a:xfrm>
            <a:off x="0" y="17463"/>
            <a:ext cx="9144000" cy="1997317"/>
          </a:xfrm>
          <a:solidFill>
            <a:schemeClr val="accent1"/>
          </a:solidFill>
        </p:spPr>
        <p:txBody>
          <a:bodyPr anchor="ctr"/>
          <a:lstStyle/>
          <a:p>
            <a:pPr eaLnBrk="1" hangingPunct="1"/>
            <a:r>
              <a:rPr lang="zh-CN" altLang="en-US" sz="3600" dirty="0">
                <a:solidFill>
                  <a:schemeClr val="bg1"/>
                </a:solidFill>
                <a:latin typeface="Times New Roman" pitchFamily="18" charset="0"/>
                <a:ea typeface="华文中宋" pitchFamily="2" charset="-122"/>
                <a:sym typeface="Times New Roman" pitchFamily="18" charset="0"/>
              </a:rPr>
              <a:t>数据结构与算法</a:t>
            </a:r>
          </a:p>
        </p:txBody>
      </p:sp>
      <p:sp>
        <p:nvSpPr>
          <p:cNvPr id="16393" name="Rectangle 4"/>
          <p:cNvSpPr>
            <a:spLocks noChangeArrowheads="1"/>
          </p:cNvSpPr>
          <p:nvPr/>
        </p:nvSpPr>
        <p:spPr bwMode="auto">
          <a:xfrm>
            <a:off x="323850" y="301625"/>
            <a:ext cx="8339138" cy="1476375"/>
          </a:xfrm>
          <a:prstGeom prst="rect">
            <a:avLst/>
          </a:prstGeom>
          <a:noFill/>
          <a:ln w="9525">
            <a:noFill/>
            <a:miter lim="800000"/>
            <a:headEnd/>
            <a:tailEnd/>
          </a:ln>
        </p:spPr>
        <p:txBody>
          <a:bodyPr anchor="ctr"/>
          <a:lstStyle/>
          <a:p>
            <a:pPr algn="ctr">
              <a:buFont typeface="Arial" charset="0"/>
              <a:buNone/>
            </a:pPr>
            <a:endParaRPr lang="zh-CN" altLang="zh-CN" sz="3600">
              <a:solidFill>
                <a:srgbClr val="555555"/>
              </a:solidFill>
              <a:latin typeface="Times New Roman" pitchFamily="18" charset="0"/>
              <a:ea typeface="华文中宋" pitchFamily="2" charset="-122"/>
              <a:sym typeface="Times New Roman" pitchFamily="18" charset="0"/>
            </a:endParaRPr>
          </a:p>
        </p:txBody>
      </p:sp>
      <p:sp>
        <p:nvSpPr>
          <p:cNvPr id="16394" name="文本框 1"/>
          <p:cNvSpPr>
            <a:spLocks noChangeArrowheads="1"/>
          </p:cNvSpPr>
          <p:nvPr/>
        </p:nvSpPr>
        <p:spPr bwMode="auto">
          <a:xfrm>
            <a:off x="647700" y="2742982"/>
            <a:ext cx="8015288" cy="1263650"/>
          </a:xfrm>
          <a:prstGeom prst="rect">
            <a:avLst/>
          </a:prstGeom>
          <a:noFill/>
          <a:ln w="9525">
            <a:noFill/>
            <a:miter lim="800000"/>
            <a:headEnd/>
            <a:tailEnd/>
          </a:ln>
        </p:spPr>
        <p:txBody>
          <a:bodyPr lIns="0" tIns="0" rIns="0" bIns="0" anchor="ctr"/>
          <a:lstStyle/>
          <a:p>
            <a:pPr algn="ctr" eaLnBrk="1" hangingPunct="1">
              <a:buFont typeface="Arial" charset="0"/>
              <a:buNone/>
            </a:pPr>
            <a:r>
              <a:rPr lang="zh-CN" altLang="en-US" sz="4400" b="1" dirty="0">
                <a:solidFill>
                  <a:srgbClr val="555555"/>
                </a:solidFill>
                <a:latin typeface="微软雅黑" pitchFamily="34" charset="-122"/>
                <a:ea typeface="微软雅黑" pitchFamily="34" charset="-122"/>
                <a:sym typeface="华文仿宋" pitchFamily="2" charset="-122"/>
              </a:rPr>
              <a:t>第</a:t>
            </a:r>
            <a:r>
              <a:rPr lang="en-US" altLang="zh-CN" sz="4400" b="1" dirty="0">
                <a:solidFill>
                  <a:srgbClr val="555555"/>
                </a:solidFill>
                <a:latin typeface="微软雅黑" pitchFamily="34" charset="-122"/>
                <a:ea typeface="微软雅黑" pitchFamily="34" charset="-122"/>
                <a:sym typeface="华文仿宋" pitchFamily="2" charset="-122"/>
              </a:rPr>
              <a:t>3</a:t>
            </a:r>
            <a:r>
              <a:rPr lang="zh-CN" altLang="en-US" sz="4400" b="1" dirty="0">
                <a:solidFill>
                  <a:srgbClr val="555555"/>
                </a:solidFill>
                <a:latin typeface="微软雅黑" pitchFamily="34" charset="-122"/>
                <a:ea typeface="微软雅黑" pitchFamily="34" charset="-122"/>
                <a:sym typeface="华文仿宋" pitchFamily="2" charset="-122"/>
              </a:rPr>
              <a:t>章   栈与队列</a:t>
            </a:r>
          </a:p>
        </p:txBody>
      </p:sp>
      <p:sp>
        <p:nvSpPr>
          <p:cNvPr id="16395" name="Subtitle 8"/>
          <p:cNvSpPr>
            <a:spLocks noChangeArrowheads="1"/>
          </p:cNvSpPr>
          <p:nvPr/>
        </p:nvSpPr>
        <p:spPr bwMode="auto">
          <a:xfrm>
            <a:off x="3067050" y="6049963"/>
            <a:ext cx="296227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buFont typeface="Wingdings" pitchFamily="2" charset="2"/>
              <a:buNone/>
            </a:pPr>
            <a:endParaRPr lang="zh-CN" altLang="en-US" sz="2000">
              <a:solidFill>
                <a:srgbClr val="F9F9F9"/>
              </a:solidFill>
              <a:latin typeface="Tw Cen MT"/>
              <a:sym typeface="Tw Cen MT"/>
            </a:endParaRPr>
          </a:p>
        </p:txBody>
      </p:sp>
      <p:sp>
        <p:nvSpPr>
          <p:cNvPr id="16396" name="Text Box 9"/>
          <p:cNvSpPr>
            <a:spLocks noChangeArrowheads="1"/>
          </p:cNvSpPr>
          <p:nvPr/>
        </p:nvSpPr>
        <p:spPr bwMode="auto">
          <a:xfrm>
            <a:off x="2692400" y="4461083"/>
            <a:ext cx="3622675" cy="830997"/>
          </a:xfrm>
          <a:prstGeom prst="rect">
            <a:avLst/>
          </a:prstGeom>
          <a:noFill/>
          <a:ln w="9525">
            <a:noFill/>
            <a:miter lim="800000"/>
            <a:headEnd/>
            <a:tailEnd/>
          </a:ln>
        </p:spPr>
        <p:txBody>
          <a:bodyPr>
            <a:spAutoFit/>
          </a:bodyPr>
          <a:lstStyle/>
          <a:p>
            <a:pPr algn="ctr" eaLnBrk="1" hangingPunct="1">
              <a:buFont typeface="Arial" charset="0"/>
              <a:buNone/>
            </a:pPr>
            <a:r>
              <a:rPr lang="zh-CN" altLang="en-US" sz="4800" dirty="0">
                <a:solidFill>
                  <a:srgbClr val="555555"/>
                </a:solidFill>
                <a:latin typeface="华文新魏" pitchFamily="2" charset="-122"/>
                <a:ea typeface="华文新魏" pitchFamily="2" charset="-122"/>
                <a:sym typeface="华文新魏" pitchFamily="2" charset="-122"/>
              </a:rPr>
              <a:t>王宇英</a:t>
            </a:r>
          </a:p>
        </p:txBody>
      </p:sp>
      <p:sp>
        <p:nvSpPr>
          <p:cNvPr id="16397" name="Subtitle 8"/>
          <p:cNvSpPr>
            <a:spLocks noChangeArrowheads="1"/>
          </p:cNvSpPr>
          <p:nvPr/>
        </p:nvSpPr>
        <p:spPr bwMode="auto">
          <a:xfrm>
            <a:off x="0" y="6061075"/>
            <a:ext cx="299402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pPr>
            <a:r>
              <a:rPr lang="zh-CN" altLang="en-US" sz="2000" dirty="0">
                <a:solidFill>
                  <a:srgbClr val="FFFFFF"/>
                </a:solidFill>
                <a:latin typeface="Tw Cen MT"/>
                <a:sym typeface="Tw Cen MT"/>
              </a:rPr>
              <a:t>桂林电子科技</a:t>
            </a:r>
            <a:r>
              <a:rPr lang="zh-CN" altLang="en-US" sz="2000" dirty="0">
                <a:solidFill>
                  <a:srgbClr val="F9F9F9"/>
                </a:solidFill>
                <a:latin typeface="Tw Cen MT"/>
                <a:sym typeface="Tw Cen MT"/>
              </a:rPr>
              <a:t>大学</a:t>
            </a:r>
            <a:endParaRPr lang="zh-CN" altLang="zh-CN" sz="2000" dirty="0">
              <a:solidFill>
                <a:srgbClr val="FFFFFF"/>
              </a:solidFill>
              <a:latin typeface="Tw Cen MT"/>
              <a:sym typeface="Tw Cen MT"/>
            </a:endParaRPr>
          </a:p>
        </p:txBody>
      </p:sp>
    </p:spTree>
    <p:extLst>
      <p:ext uri="{BB962C8B-B14F-4D97-AF65-F5344CB8AC3E}">
        <p14:creationId xmlns:p14="http://schemas.microsoft.com/office/powerpoint/2010/main" val="29989121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bwMode="auto">
          <a:xfrm>
            <a:off x="1091381" y="2875935"/>
            <a:ext cx="6990735" cy="781665"/>
          </a:xfrm>
          <a:prstGeom prst="rect">
            <a:avLst/>
          </a:prstGeom>
          <a:solidFill>
            <a:schemeClr val="accent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lstStyle/>
          <a:p>
            <a:r>
              <a:rPr lang="zh-CN" altLang="en-US" dirty="0"/>
              <a:t>栈</a:t>
            </a:r>
          </a:p>
        </p:txBody>
      </p:sp>
      <p:sp>
        <p:nvSpPr>
          <p:cNvPr id="3" name="内容占位符 2"/>
          <p:cNvSpPr>
            <a:spLocks noGrp="1"/>
          </p:cNvSpPr>
          <p:nvPr>
            <p:ph idx="1"/>
          </p:nvPr>
        </p:nvSpPr>
        <p:spPr>
          <a:xfrm>
            <a:off x="452354" y="1341439"/>
            <a:ext cx="8153400" cy="649594"/>
          </a:xfrm>
        </p:spPr>
        <p:txBody>
          <a:bodyPr/>
          <a:lstStyle/>
          <a:p>
            <a:r>
              <a:rPr lang="zh-CN" altLang="en-US" dirty="0"/>
              <a:t>栈的特征：先进后出（</a:t>
            </a:r>
            <a:r>
              <a:rPr lang="en-US" altLang="zh-CN" dirty="0"/>
              <a:t>FILO</a:t>
            </a:r>
            <a:r>
              <a:rPr lang="zh-CN" altLang="en-US" dirty="0"/>
              <a:t>）</a:t>
            </a:r>
            <a:endParaRPr lang="en-US" altLang="zh-CN" dirty="0"/>
          </a:p>
        </p:txBody>
      </p:sp>
      <p:sp>
        <p:nvSpPr>
          <p:cNvPr id="12" name="文本框 11"/>
          <p:cNvSpPr txBox="1"/>
          <p:nvPr/>
        </p:nvSpPr>
        <p:spPr>
          <a:xfrm>
            <a:off x="1208751" y="3035934"/>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0</a:t>
            </a:r>
            <a:endParaRPr lang="zh-CN" altLang="en-US" sz="2400" baseline="-25000" dirty="0">
              <a:latin typeface="华文中宋" panose="02010600040101010101" pitchFamily="2" charset="-122"/>
              <a:ea typeface="华文中宋" panose="02010600040101010101" pitchFamily="2" charset="-122"/>
            </a:endParaRPr>
          </a:p>
        </p:txBody>
      </p:sp>
      <p:sp>
        <p:nvSpPr>
          <p:cNvPr id="14" name="文本框 13"/>
          <p:cNvSpPr txBox="1"/>
          <p:nvPr/>
        </p:nvSpPr>
        <p:spPr>
          <a:xfrm>
            <a:off x="1868127" y="3034817"/>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1</a:t>
            </a:r>
            <a:endParaRPr lang="zh-CN" altLang="en-US" sz="2400" baseline="-25000" dirty="0">
              <a:latin typeface="华文中宋" panose="02010600040101010101" pitchFamily="2" charset="-122"/>
              <a:ea typeface="华文中宋" panose="02010600040101010101" pitchFamily="2" charset="-122"/>
            </a:endParaRPr>
          </a:p>
        </p:txBody>
      </p:sp>
      <p:sp>
        <p:nvSpPr>
          <p:cNvPr id="15" name="文本框 14"/>
          <p:cNvSpPr txBox="1"/>
          <p:nvPr/>
        </p:nvSpPr>
        <p:spPr>
          <a:xfrm>
            <a:off x="2629507" y="3035934"/>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2</a:t>
            </a:r>
            <a:endParaRPr lang="zh-CN" altLang="en-US" sz="2400" baseline="-25000" dirty="0">
              <a:latin typeface="华文中宋" panose="02010600040101010101" pitchFamily="2" charset="-122"/>
              <a:ea typeface="华文中宋" panose="02010600040101010101" pitchFamily="2" charset="-122"/>
            </a:endParaRPr>
          </a:p>
        </p:txBody>
      </p:sp>
      <p:sp>
        <p:nvSpPr>
          <p:cNvPr id="16" name="文本框 15"/>
          <p:cNvSpPr txBox="1"/>
          <p:nvPr/>
        </p:nvSpPr>
        <p:spPr>
          <a:xfrm>
            <a:off x="3305470" y="3034816"/>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3</a:t>
            </a:r>
            <a:endParaRPr lang="zh-CN" altLang="en-US" sz="2400" baseline="-25000" dirty="0">
              <a:latin typeface="华文中宋" panose="02010600040101010101" pitchFamily="2" charset="-122"/>
              <a:ea typeface="华文中宋" panose="02010600040101010101" pitchFamily="2" charset="-122"/>
            </a:endParaRPr>
          </a:p>
        </p:txBody>
      </p:sp>
      <p:sp>
        <p:nvSpPr>
          <p:cNvPr id="17" name="文本框 16"/>
          <p:cNvSpPr txBox="1"/>
          <p:nvPr/>
        </p:nvSpPr>
        <p:spPr>
          <a:xfrm>
            <a:off x="4050263" y="3016719"/>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4</a:t>
            </a:r>
            <a:endParaRPr lang="zh-CN" altLang="en-US" sz="2400" baseline="-25000" dirty="0">
              <a:latin typeface="华文中宋" panose="02010600040101010101" pitchFamily="2" charset="-122"/>
              <a:ea typeface="华文中宋" panose="02010600040101010101" pitchFamily="2" charset="-122"/>
            </a:endParaRPr>
          </a:p>
        </p:txBody>
      </p:sp>
      <p:sp>
        <p:nvSpPr>
          <p:cNvPr id="18" name="文本框 17"/>
          <p:cNvSpPr txBox="1"/>
          <p:nvPr/>
        </p:nvSpPr>
        <p:spPr>
          <a:xfrm>
            <a:off x="4726226" y="3035934"/>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5</a:t>
            </a:r>
            <a:endParaRPr lang="zh-CN" altLang="en-US" sz="2400" baseline="-25000" dirty="0">
              <a:latin typeface="华文中宋" panose="02010600040101010101" pitchFamily="2" charset="-122"/>
              <a:ea typeface="华文中宋" panose="02010600040101010101" pitchFamily="2" charset="-122"/>
            </a:endParaRPr>
          </a:p>
        </p:txBody>
      </p:sp>
      <p:sp>
        <p:nvSpPr>
          <p:cNvPr id="19" name="文本框 18"/>
          <p:cNvSpPr txBox="1"/>
          <p:nvPr/>
        </p:nvSpPr>
        <p:spPr>
          <a:xfrm>
            <a:off x="5402189" y="3035934"/>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6</a:t>
            </a:r>
            <a:endParaRPr lang="zh-CN" altLang="en-US" sz="2400" baseline="-25000" dirty="0">
              <a:latin typeface="华文中宋" panose="02010600040101010101" pitchFamily="2" charset="-122"/>
              <a:ea typeface="华文中宋" panose="02010600040101010101" pitchFamily="2" charset="-122"/>
            </a:endParaRPr>
          </a:p>
        </p:txBody>
      </p:sp>
      <p:sp>
        <p:nvSpPr>
          <p:cNvPr id="20" name="文本框 19"/>
          <p:cNvSpPr txBox="1"/>
          <p:nvPr/>
        </p:nvSpPr>
        <p:spPr>
          <a:xfrm>
            <a:off x="1142999" y="2391083"/>
            <a:ext cx="1135626" cy="471949"/>
          </a:xfrm>
          <a:prstGeom prst="rect">
            <a:avLst/>
          </a:prstGeom>
          <a:solidFill>
            <a:srgbClr val="FFC000"/>
          </a:solid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dirty="0"/>
              <a:t>栈 底</a:t>
            </a:r>
          </a:p>
        </p:txBody>
      </p:sp>
      <p:sp>
        <p:nvSpPr>
          <p:cNvPr id="21" name="文本框 20"/>
          <p:cNvSpPr txBox="1"/>
          <p:nvPr/>
        </p:nvSpPr>
        <p:spPr>
          <a:xfrm>
            <a:off x="6946490" y="2391084"/>
            <a:ext cx="1135626" cy="471949"/>
          </a:xfrm>
          <a:prstGeom prst="rect">
            <a:avLst/>
          </a:prstGeom>
          <a:solidFill>
            <a:srgbClr val="FFC000"/>
          </a:solid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dirty="0"/>
              <a:t>栈 顶</a:t>
            </a:r>
          </a:p>
        </p:txBody>
      </p:sp>
      <p:sp>
        <p:nvSpPr>
          <p:cNvPr id="22" name="文本框 21"/>
          <p:cNvSpPr txBox="1"/>
          <p:nvPr/>
        </p:nvSpPr>
        <p:spPr>
          <a:xfrm>
            <a:off x="6026222" y="3035934"/>
            <a:ext cx="492443"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a:t>
            </a:r>
            <a:endParaRPr lang="zh-CN" altLang="en-US" sz="2400" baseline="-25000" dirty="0">
              <a:latin typeface="华文中宋" panose="02010600040101010101" pitchFamily="2" charset="-122"/>
              <a:ea typeface="华文中宋" panose="02010600040101010101" pitchFamily="2" charset="-122"/>
            </a:endParaRPr>
          </a:p>
        </p:txBody>
      </p:sp>
      <p:cxnSp>
        <p:nvCxnSpPr>
          <p:cNvPr id="24" name="直接箭头连接符 23"/>
          <p:cNvCxnSpPr/>
          <p:nvPr/>
        </p:nvCxnSpPr>
        <p:spPr bwMode="auto">
          <a:xfrm flipV="1">
            <a:off x="6272443" y="3819832"/>
            <a:ext cx="0" cy="619433"/>
          </a:xfrm>
          <a:prstGeom prst="straightConnector1">
            <a:avLst/>
          </a:prstGeom>
          <a:solidFill>
            <a:schemeClr val="accent1"/>
          </a:solidFill>
          <a:ln w="5715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文本框 24"/>
          <p:cNvSpPr txBox="1"/>
          <p:nvPr/>
        </p:nvSpPr>
        <p:spPr>
          <a:xfrm>
            <a:off x="5821037" y="4778477"/>
            <a:ext cx="902811" cy="477054"/>
          </a:xfrm>
          <a:prstGeom prst="rect">
            <a:avLst/>
          </a:prstGeom>
          <a:solidFill>
            <a:schemeClr val="bg2">
              <a:lumMod val="75000"/>
            </a:schemeClr>
          </a:solidFill>
          <a:ln w="9525">
            <a:noFill/>
            <a:miter lim="800000"/>
            <a:headEnd/>
            <a:tailEnd/>
          </a:ln>
        </p:spPr>
        <p:txBody>
          <a:bodyPr vert="horz" wrap="square" lIns="91440" tIns="45720" rIns="91440" bIns="45720" numCol="1" anchor="t" anchorCtr="0" compatLnSpc="1">
            <a:prstTxWarp prst="textNoShape">
              <a:avLst/>
            </a:prstTxWarp>
          </a:bodyPr>
          <a:lstStyle>
            <a:defPPr>
              <a:defRPr lang="zh-CN"/>
            </a:defPPr>
            <a:lvl1pPr marL="0" indent="0" defTabSz="0">
              <a:lnSpc>
                <a:spcPts val="3000"/>
              </a:lnSpc>
              <a:spcBef>
                <a:spcPts val="700"/>
              </a:spcBef>
              <a:buClr>
                <a:schemeClr val="accent2"/>
              </a:buClr>
              <a:buSzPct val="60000"/>
              <a:buFont typeface="Wingdings" pitchFamily="2" charset="2"/>
              <a:buNone/>
              <a:defRPr sz="2800">
                <a:latin typeface="华文中宋" panose="02010600040101010101" pitchFamily="2" charset="-122"/>
                <a:ea typeface="华文中宋" panose="02010600040101010101" pitchFamily="2" charset="-122"/>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r>
              <a:rPr lang="zh-CN" altLang="en-US" dirty="0"/>
              <a:t>进栈</a:t>
            </a:r>
          </a:p>
        </p:txBody>
      </p:sp>
      <p:sp>
        <p:nvSpPr>
          <p:cNvPr id="26" name="文本框 25"/>
          <p:cNvSpPr txBox="1"/>
          <p:nvPr/>
        </p:nvSpPr>
        <p:spPr>
          <a:xfrm>
            <a:off x="5821036" y="5594743"/>
            <a:ext cx="902811" cy="477054"/>
          </a:xfrm>
          <a:prstGeom prst="rect">
            <a:avLst/>
          </a:prstGeom>
          <a:solidFill>
            <a:schemeClr val="bg2">
              <a:lumMod val="75000"/>
            </a:schemeClr>
          </a:solidFill>
          <a:ln w="9525">
            <a:noFill/>
            <a:miter lim="800000"/>
            <a:headEnd/>
            <a:tailEnd/>
          </a:ln>
        </p:spPr>
        <p:txBody>
          <a:bodyPr vert="horz" wrap="square" lIns="91440" tIns="45720" rIns="91440" bIns="45720" numCol="1" anchor="t" anchorCtr="0" compatLnSpc="1">
            <a:prstTxWarp prst="textNoShape">
              <a:avLst/>
            </a:prstTxWarp>
          </a:bodyPr>
          <a:lstStyle>
            <a:defPPr>
              <a:defRPr lang="zh-CN"/>
            </a:defPPr>
            <a:lvl1pPr marL="0" indent="0" defTabSz="0">
              <a:lnSpc>
                <a:spcPts val="3000"/>
              </a:lnSpc>
              <a:spcBef>
                <a:spcPts val="700"/>
              </a:spcBef>
              <a:buClr>
                <a:schemeClr val="accent2"/>
              </a:buClr>
              <a:buSzPct val="60000"/>
              <a:buFont typeface="Wingdings" pitchFamily="2" charset="2"/>
              <a:buNone/>
              <a:defRPr sz="2800">
                <a:latin typeface="华文中宋" panose="02010600040101010101" pitchFamily="2" charset="-122"/>
                <a:ea typeface="华文中宋" panose="02010600040101010101" pitchFamily="2" charset="-122"/>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r>
              <a:rPr lang="zh-CN" altLang="en-US" dirty="0"/>
              <a:t>出栈</a:t>
            </a:r>
          </a:p>
        </p:txBody>
      </p:sp>
    </p:spTree>
    <p:extLst>
      <p:ext uri="{BB962C8B-B14F-4D97-AF65-F5344CB8AC3E}">
        <p14:creationId xmlns:p14="http://schemas.microsoft.com/office/powerpoint/2010/main" val="172810566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队列的链接表示</a:t>
            </a:r>
          </a:p>
        </p:txBody>
      </p:sp>
      <p:sp>
        <p:nvSpPr>
          <p:cNvPr id="3" name="内容占位符 2"/>
          <p:cNvSpPr>
            <a:spLocks noGrp="1"/>
          </p:cNvSpPr>
          <p:nvPr>
            <p:ph idx="1"/>
          </p:nvPr>
        </p:nvSpPr>
        <p:spPr>
          <a:xfrm>
            <a:off x="452354" y="1341439"/>
            <a:ext cx="8153400" cy="982036"/>
          </a:xfrm>
        </p:spPr>
        <p:txBody>
          <a:bodyPr/>
          <a:lstStyle/>
          <a:p>
            <a:endParaRPr lang="en-US" altLang="zh-CN" dirty="0"/>
          </a:p>
        </p:txBody>
      </p:sp>
      <p:sp>
        <p:nvSpPr>
          <p:cNvPr id="5" name="文本框 4"/>
          <p:cNvSpPr txBox="1"/>
          <p:nvPr/>
        </p:nvSpPr>
        <p:spPr>
          <a:xfrm>
            <a:off x="7219521" y="5556675"/>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队尾</a:t>
            </a:r>
          </a:p>
        </p:txBody>
      </p:sp>
      <p:sp>
        <p:nvSpPr>
          <p:cNvPr id="6" name="文本框 5"/>
          <p:cNvSpPr txBox="1"/>
          <p:nvPr/>
        </p:nvSpPr>
        <p:spPr>
          <a:xfrm>
            <a:off x="699829" y="5556676"/>
            <a:ext cx="856929"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队头</a:t>
            </a:r>
          </a:p>
        </p:txBody>
      </p:sp>
      <p:sp>
        <p:nvSpPr>
          <p:cNvPr id="12" name="矩形 11"/>
          <p:cNvSpPr/>
          <p:nvPr/>
        </p:nvSpPr>
        <p:spPr bwMode="auto">
          <a:xfrm>
            <a:off x="3739009" y="3237541"/>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193438" y="3237540"/>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a:t>
            </a:r>
            <a:endParaRPr lang="zh-CN" altLang="en-US" dirty="0">
              <a:latin typeface="华文中宋" panose="02010600040101010101" pitchFamily="2" charset="-122"/>
              <a:ea typeface="华文中宋" panose="02010600040101010101" pitchFamily="2" charset="-122"/>
            </a:endParaRPr>
          </a:p>
        </p:txBody>
      </p:sp>
      <p:sp>
        <p:nvSpPr>
          <p:cNvPr id="15" name="矩形 14"/>
          <p:cNvSpPr/>
          <p:nvPr/>
        </p:nvSpPr>
        <p:spPr bwMode="auto">
          <a:xfrm>
            <a:off x="699829" y="3153477"/>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513836" y="2671027"/>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plqu</a:t>
            </a:r>
            <a:endParaRPr lang="zh-CN" altLang="en-US" sz="2000" dirty="0"/>
          </a:p>
        </p:txBody>
      </p:sp>
      <p:cxnSp>
        <p:nvCxnSpPr>
          <p:cNvPr id="17" name="直接连接符 16"/>
          <p:cNvCxnSpPr/>
          <p:nvPr/>
        </p:nvCxnSpPr>
        <p:spPr bwMode="auto">
          <a:xfrm>
            <a:off x="1403392" y="3479873"/>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矩形 26"/>
          <p:cNvSpPr/>
          <p:nvPr/>
        </p:nvSpPr>
        <p:spPr bwMode="auto">
          <a:xfrm>
            <a:off x="609600" y="480283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29" name="直接连接符 28"/>
          <p:cNvCxnSpPr>
            <a:stCxn id="13" idx="2"/>
            <a:endCxn id="27" idx="0"/>
          </p:cNvCxnSpPr>
          <p:nvPr/>
        </p:nvCxnSpPr>
        <p:spPr bwMode="auto">
          <a:xfrm flipH="1">
            <a:off x="1100156" y="3763421"/>
            <a:ext cx="1881110" cy="1039412"/>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p:nvPr/>
        </p:nvCxnSpPr>
        <p:spPr bwMode="auto">
          <a:xfrm>
            <a:off x="4810684" y="3687393"/>
            <a:ext cx="2408837" cy="1119775"/>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 name="矩形 34"/>
          <p:cNvSpPr/>
          <p:nvPr/>
        </p:nvSpPr>
        <p:spPr bwMode="auto">
          <a:xfrm>
            <a:off x="1587715" y="4801033"/>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38" name="直接连接符 37"/>
          <p:cNvCxnSpPr/>
          <p:nvPr/>
        </p:nvCxnSpPr>
        <p:spPr bwMode="auto">
          <a:xfrm>
            <a:off x="1893000" y="5086380"/>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矩形 38"/>
          <p:cNvSpPr/>
          <p:nvPr/>
        </p:nvSpPr>
        <p:spPr bwMode="auto">
          <a:xfrm>
            <a:off x="2647382" y="4807168"/>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40" name="矩形 39"/>
          <p:cNvSpPr/>
          <p:nvPr/>
        </p:nvSpPr>
        <p:spPr bwMode="auto">
          <a:xfrm>
            <a:off x="3625497" y="4805368"/>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41" name="直接连接符 40"/>
          <p:cNvCxnSpPr/>
          <p:nvPr/>
        </p:nvCxnSpPr>
        <p:spPr bwMode="auto">
          <a:xfrm>
            <a:off x="3930782" y="5090715"/>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2" name="矩形 41"/>
          <p:cNvSpPr/>
          <p:nvPr/>
        </p:nvSpPr>
        <p:spPr bwMode="auto">
          <a:xfrm>
            <a:off x="4734637" y="4784148"/>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43" name="矩形 42"/>
          <p:cNvSpPr/>
          <p:nvPr/>
        </p:nvSpPr>
        <p:spPr bwMode="auto">
          <a:xfrm>
            <a:off x="5712752" y="4782348"/>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44" name="直接连接符 43"/>
          <p:cNvCxnSpPr/>
          <p:nvPr/>
        </p:nvCxnSpPr>
        <p:spPr bwMode="auto">
          <a:xfrm>
            <a:off x="6018037" y="5067695"/>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5" name="矩形 44"/>
          <p:cNvSpPr/>
          <p:nvPr/>
        </p:nvSpPr>
        <p:spPr bwMode="auto">
          <a:xfrm>
            <a:off x="6817919" y="4825949"/>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46" name="矩形 45"/>
          <p:cNvSpPr/>
          <p:nvPr/>
        </p:nvSpPr>
        <p:spPr bwMode="auto">
          <a:xfrm>
            <a:off x="7796034" y="4824149"/>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1200" dirty="0">
                <a:latin typeface="华文中宋" panose="02010600040101010101" pitchFamily="2" charset="-122"/>
                <a:ea typeface="华文中宋" panose="02010600040101010101" pitchFamily="2" charset="-122"/>
              </a:rPr>
              <a:t>NULL</a:t>
            </a:r>
            <a:endParaRPr lang="zh-CN" altLang="en-US" sz="12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92044836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队列的链接表示</a:t>
            </a:r>
          </a:p>
        </p:txBody>
      </p:sp>
      <p:sp>
        <p:nvSpPr>
          <p:cNvPr id="3" name="内容占位符 2"/>
          <p:cNvSpPr>
            <a:spLocks noGrp="1"/>
          </p:cNvSpPr>
          <p:nvPr>
            <p:ph idx="1"/>
          </p:nvPr>
        </p:nvSpPr>
        <p:spPr>
          <a:xfrm>
            <a:off x="452354" y="1341439"/>
            <a:ext cx="8153400" cy="1956397"/>
          </a:xfrm>
        </p:spPr>
        <p:txBody>
          <a:bodyPr/>
          <a:lstStyle/>
          <a:p>
            <a:r>
              <a:rPr lang="zh-CN" altLang="en-US" sz="2400" dirty="0"/>
              <a:t>若</a:t>
            </a:r>
            <a:r>
              <a:rPr lang="en-US" altLang="zh-CN" sz="2400" dirty="0" err="1"/>
              <a:t>plqu</a:t>
            </a:r>
            <a:r>
              <a:rPr lang="zh-CN" altLang="en-US" sz="2400" dirty="0"/>
              <a:t>是</a:t>
            </a:r>
            <a:r>
              <a:rPr lang="en-US" altLang="zh-CN" sz="2400" dirty="0" err="1"/>
              <a:t>PLinkQueue</a:t>
            </a:r>
            <a:r>
              <a:rPr lang="zh-CN" altLang="en-US" sz="2400" dirty="0"/>
              <a:t>类型的变量</a:t>
            </a:r>
          </a:p>
          <a:p>
            <a:pPr lvl="1"/>
            <a:r>
              <a:rPr lang="en-US" altLang="zh-CN" sz="2000" dirty="0" err="1"/>
              <a:t>plqu</a:t>
            </a:r>
            <a:r>
              <a:rPr lang="en-US" altLang="zh-CN" sz="2000" dirty="0"/>
              <a:t>-&gt;front</a:t>
            </a:r>
            <a:r>
              <a:rPr lang="zh-CN" altLang="en-US" sz="2000" dirty="0"/>
              <a:t>为队列头指针，指向队列中第一个结点</a:t>
            </a:r>
          </a:p>
          <a:p>
            <a:pPr lvl="1"/>
            <a:r>
              <a:rPr lang="en-US" altLang="zh-CN" sz="2000" dirty="0" err="1"/>
              <a:t>plqu</a:t>
            </a:r>
            <a:r>
              <a:rPr lang="en-US" altLang="zh-CN" sz="2000" dirty="0"/>
              <a:t>-&gt;rear</a:t>
            </a:r>
            <a:r>
              <a:rPr lang="zh-CN" altLang="en-US" sz="2000" dirty="0"/>
              <a:t>是队列尾指针，指向队列中最后一个结点</a:t>
            </a:r>
          </a:p>
          <a:p>
            <a:pPr lvl="1"/>
            <a:r>
              <a:rPr lang="en-US" altLang="zh-CN" sz="2000" dirty="0" err="1"/>
              <a:t>plqu</a:t>
            </a:r>
            <a:r>
              <a:rPr lang="en-US" altLang="zh-CN" sz="2000" dirty="0"/>
              <a:t>-&gt;front </a:t>
            </a:r>
            <a:r>
              <a:rPr lang="zh-CN" altLang="en-US" sz="2000" dirty="0"/>
              <a:t>或</a:t>
            </a:r>
            <a:r>
              <a:rPr lang="en-US" altLang="zh-CN" sz="2000" dirty="0" err="1"/>
              <a:t>plqu</a:t>
            </a:r>
            <a:r>
              <a:rPr lang="en-US" altLang="zh-CN" sz="2000" dirty="0"/>
              <a:t>-&gt;rear</a:t>
            </a:r>
            <a:r>
              <a:rPr lang="zh-CN" altLang="en-US" sz="2000" dirty="0"/>
              <a:t>为</a:t>
            </a:r>
            <a:r>
              <a:rPr lang="en-US" altLang="zh-CN" sz="2000" dirty="0"/>
              <a:t>NULL</a:t>
            </a:r>
            <a:r>
              <a:rPr lang="zh-CN" altLang="en-US" sz="2000" dirty="0"/>
              <a:t>时队列为空</a:t>
            </a:r>
          </a:p>
        </p:txBody>
      </p:sp>
      <p:sp>
        <p:nvSpPr>
          <p:cNvPr id="6" name="矩形 5"/>
          <p:cNvSpPr/>
          <p:nvPr/>
        </p:nvSpPr>
        <p:spPr bwMode="auto">
          <a:xfrm>
            <a:off x="4495880" y="4480910"/>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rear=null</a:t>
            </a:r>
            <a:endParaRPr lang="zh-CN" altLang="en-US" dirty="0">
              <a:latin typeface="华文中宋" panose="02010600040101010101" pitchFamily="2" charset="-122"/>
              <a:ea typeface="华文中宋" panose="02010600040101010101" pitchFamily="2" charset="-122"/>
            </a:endParaRPr>
          </a:p>
        </p:txBody>
      </p:sp>
      <p:sp>
        <p:nvSpPr>
          <p:cNvPr id="7" name="矩形 6"/>
          <p:cNvSpPr/>
          <p:nvPr/>
        </p:nvSpPr>
        <p:spPr bwMode="auto">
          <a:xfrm>
            <a:off x="2950309" y="4480909"/>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front=null</a:t>
            </a: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1456700" y="4396846"/>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文本框 8"/>
          <p:cNvSpPr txBox="1"/>
          <p:nvPr/>
        </p:nvSpPr>
        <p:spPr>
          <a:xfrm>
            <a:off x="1686832" y="3924897"/>
            <a:ext cx="85124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plqu</a:t>
            </a:r>
            <a:endParaRPr lang="zh-CN" altLang="en-US" sz="2000" dirty="0"/>
          </a:p>
        </p:txBody>
      </p:sp>
      <p:cxnSp>
        <p:nvCxnSpPr>
          <p:cNvPr id="10" name="直接连接符 9"/>
          <p:cNvCxnSpPr/>
          <p:nvPr/>
        </p:nvCxnSpPr>
        <p:spPr bwMode="auto">
          <a:xfrm>
            <a:off x="2160263" y="4723242"/>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77149177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队列的链接表示</a:t>
            </a:r>
          </a:p>
        </p:txBody>
      </p:sp>
      <p:sp>
        <p:nvSpPr>
          <p:cNvPr id="3" name="内容占位符 2"/>
          <p:cNvSpPr>
            <a:spLocks noGrp="1"/>
          </p:cNvSpPr>
          <p:nvPr>
            <p:ph idx="1"/>
          </p:nvPr>
        </p:nvSpPr>
        <p:spPr>
          <a:xfrm>
            <a:off x="452354" y="1341438"/>
            <a:ext cx="8153400" cy="757185"/>
          </a:xfrm>
        </p:spPr>
        <p:txBody>
          <a:bodyPr/>
          <a:lstStyle/>
          <a:p>
            <a:r>
              <a:rPr lang="zh-CN" altLang="en-US" dirty="0"/>
              <a:t>创建空队列</a:t>
            </a:r>
            <a:endParaRPr lang="en-US" altLang="zh-CN" dirty="0"/>
          </a:p>
        </p:txBody>
      </p:sp>
      <p:sp>
        <p:nvSpPr>
          <p:cNvPr id="4" name="矩形 3"/>
          <p:cNvSpPr/>
          <p:nvPr/>
        </p:nvSpPr>
        <p:spPr>
          <a:xfrm>
            <a:off x="839449" y="1899912"/>
            <a:ext cx="7983514" cy="4395957"/>
          </a:xfrm>
          <a:prstGeom prst="rect">
            <a:avLst/>
          </a:prstGeom>
          <a:solidFill>
            <a:schemeClr val="accent3">
              <a:lumMod val="90000"/>
            </a:schemeClr>
          </a:solidFill>
          <a:ln w="9525">
            <a:noFill/>
            <a:miter lim="800000"/>
            <a:headEnd/>
            <a:tailEnd/>
          </a:ln>
        </p:spPr>
        <p:txBody>
          <a:bodyPr vert="horz" wrap="square" lIns="91440" tIns="45720" rIns="91440" bIns="45720" numCol="1" anchor="t" anchorCtr="0" compatLnSpc="1">
            <a:prstTxWarp prst="textNoShape">
              <a:avLst/>
            </a:prstTxWarp>
          </a:bodyPr>
          <a:lstStyle/>
          <a:p>
            <a:pPr defTabSz="0">
              <a:lnSpc>
                <a:spcPts val="3000"/>
              </a:lnSpc>
              <a:spcBef>
                <a:spcPts val="700"/>
              </a:spcBef>
              <a:buClr>
                <a:schemeClr val="accent2"/>
              </a:buClr>
              <a:buSzPct val="60000"/>
              <a:buFont typeface="Wingdings" pitchFamily="2" charset="2"/>
              <a:buNone/>
            </a:pPr>
            <a:r>
              <a:rPr lang="en-US" altLang="zh-CN" sz="2000" dirty="0" err="1">
                <a:latin typeface="华文中宋" panose="02010600040101010101" pitchFamily="2" charset="-122"/>
                <a:ea typeface="华文中宋" panose="02010600040101010101" pitchFamily="2" charset="-122"/>
              </a:rPr>
              <a:t>PLinkQueue</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createEmptyQueue_link</a:t>
            </a:r>
            <a:r>
              <a:rPr lang="en-US" altLang="zh-CN" sz="2000" dirty="0">
                <a:latin typeface="华文中宋" panose="02010600040101010101" pitchFamily="2" charset="-122"/>
                <a:ea typeface="华文中宋" panose="02010600040101010101" pitchFamily="2" charset="-122"/>
              </a:rPr>
              <a:t>( void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PLinkQueue</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PLinkQueue</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malloc</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sizeof</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structLinkQueue</a:t>
            </a:r>
            <a:r>
              <a:rPr lang="en-US" altLang="zh-CN" sz="2000" dirty="0">
                <a:latin typeface="华文中宋" panose="02010600040101010101" pitchFamily="2" charset="-122"/>
                <a:ea typeface="华文中宋" panose="02010600040101010101" pitchFamily="2" charset="-122"/>
              </a:rPr>
              <a:t>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!=NULL)</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-&gt;front = NULL;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-&gt;rear = NULL;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else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("Out of space!! \n");</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return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99241331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队列的链接表示</a:t>
            </a:r>
          </a:p>
        </p:txBody>
      </p:sp>
      <p:sp>
        <p:nvSpPr>
          <p:cNvPr id="3" name="内容占位符 2"/>
          <p:cNvSpPr>
            <a:spLocks noGrp="1"/>
          </p:cNvSpPr>
          <p:nvPr>
            <p:ph idx="1"/>
          </p:nvPr>
        </p:nvSpPr>
        <p:spPr>
          <a:xfrm>
            <a:off x="452354" y="1341439"/>
            <a:ext cx="8153400" cy="598575"/>
          </a:xfrm>
        </p:spPr>
        <p:txBody>
          <a:bodyPr/>
          <a:lstStyle/>
          <a:p>
            <a:r>
              <a:rPr lang="zh-CN" altLang="en-US" dirty="0"/>
              <a:t>入队列</a:t>
            </a:r>
            <a:endParaRPr lang="en-US" altLang="zh-CN" dirty="0"/>
          </a:p>
        </p:txBody>
      </p:sp>
      <p:sp>
        <p:nvSpPr>
          <p:cNvPr id="12" name="矩形 11"/>
          <p:cNvSpPr/>
          <p:nvPr/>
        </p:nvSpPr>
        <p:spPr bwMode="auto">
          <a:xfrm>
            <a:off x="4318674" y="248431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773103" y="2484311"/>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a:t>
            </a:r>
            <a:endParaRPr lang="zh-CN" altLang="en-US" dirty="0">
              <a:latin typeface="华文中宋" panose="02010600040101010101" pitchFamily="2" charset="-122"/>
              <a:ea typeface="华文中宋" panose="02010600040101010101" pitchFamily="2" charset="-122"/>
            </a:endParaRPr>
          </a:p>
        </p:txBody>
      </p:sp>
      <p:sp>
        <p:nvSpPr>
          <p:cNvPr id="15" name="矩形 14"/>
          <p:cNvSpPr/>
          <p:nvPr/>
        </p:nvSpPr>
        <p:spPr bwMode="auto">
          <a:xfrm>
            <a:off x="1279494" y="2400248"/>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1093501" y="1917798"/>
            <a:ext cx="922608"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plqu</a:t>
            </a:r>
            <a:endParaRPr lang="zh-CN" altLang="en-US" sz="2000" dirty="0"/>
          </a:p>
        </p:txBody>
      </p:sp>
      <p:cxnSp>
        <p:nvCxnSpPr>
          <p:cNvPr id="17" name="直接连接符 16"/>
          <p:cNvCxnSpPr/>
          <p:nvPr/>
        </p:nvCxnSpPr>
        <p:spPr bwMode="auto">
          <a:xfrm>
            <a:off x="1983057" y="2726644"/>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矩形 26"/>
          <p:cNvSpPr/>
          <p:nvPr/>
        </p:nvSpPr>
        <p:spPr bwMode="auto">
          <a:xfrm>
            <a:off x="1189265" y="404960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X</a:t>
            </a:r>
            <a:endParaRPr lang="zh-CN" altLang="en-US" dirty="0">
              <a:latin typeface="华文中宋" panose="02010600040101010101" pitchFamily="2" charset="-122"/>
              <a:ea typeface="华文中宋" panose="02010600040101010101" pitchFamily="2" charset="-122"/>
            </a:endParaRPr>
          </a:p>
        </p:txBody>
      </p:sp>
      <p:cxnSp>
        <p:nvCxnSpPr>
          <p:cNvPr id="29" name="直接连接符 28"/>
          <p:cNvCxnSpPr>
            <a:stCxn id="13" idx="2"/>
            <a:endCxn id="27" idx="0"/>
          </p:cNvCxnSpPr>
          <p:nvPr/>
        </p:nvCxnSpPr>
        <p:spPr bwMode="auto">
          <a:xfrm flipH="1">
            <a:off x="1679821" y="3010192"/>
            <a:ext cx="1881110" cy="1039412"/>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a:endCxn id="45" idx="0"/>
          </p:cNvCxnSpPr>
          <p:nvPr/>
        </p:nvCxnSpPr>
        <p:spPr bwMode="auto">
          <a:xfrm>
            <a:off x="5390349" y="2934164"/>
            <a:ext cx="400700" cy="1101795"/>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 name="矩形 34"/>
          <p:cNvSpPr/>
          <p:nvPr/>
        </p:nvSpPr>
        <p:spPr bwMode="auto">
          <a:xfrm>
            <a:off x="2167380" y="4047804"/>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38" name="直接连接符 37"/>
          <p:cNvCxnSpPr/>
          <p:nvPr/>
        </p:nvCxnSpPr>
        <p:spPr bwMode="auto">
          <a:xfrm>
            <a:off x="2472665" y="4333151"/>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矩形 38"/>
          <p:cNvSpPr/>
          <p:nvPr/>
        </p:nvSpPr>
        <p:spPr bwMode="auto">
          <a:xfrm>
            <a:off x="3227047" y="4053939"/>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Y</a:t>
            </a:r>
            <a:endParaRPr lang="zh-CN" altLang="en-US" dirty="0">
              <a:latin typeface="华文中宋" panose="02010600040101010101" pitchFamily="2" charset="-122"/>
              <a:ea typeface="华文中宋" panose="02010600040101010101" pitchFamily="2" charset="-122"/>
            </a:endParaRPr>
          </a:p>
        </p:txBody>
      </p:sp>
      <p:sp>
        <p:nvSpPr>
          <p:cNvPr id="40" name="矩形 39"/>
          <p:cNvSpPr/>
          <p:nvPr/>
        </p:nvSpPr>
        <p:spPr bwMode="auto">
          <a:xfrm>
            <a:off x="4205162" y="4052139"/>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41" name="直接连接符 40"/>
          <p:cNvCxnSpPr/>
          <p:nvPr/>
        </p:nvCxnSpPr>
        <p:spPr bwMode="auto">
          <a:xfrm>
            <a:off x="4510447" y="4337486"/>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5" name="矩形 44"/>
          <p:cNvSpPr/>
          <p:nvPr/>
        </p:nvSpPr>
        <p:spPr bwMode="auto">
          <a:xfrm>
            <a:off x="5300493" y="4035959"/>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Z</a:t>
            </a:r>
            <a:endParaRPr lang="zh-CN" altLang="en-US" dirty="0">
              <a:latin typeface="华文中宋" panose="02010600040101010101" pitchFamily="2" charset="-122"/>
              <a:ea typeface="华文中宋" panose="02010600040101010101" pitchFamily="2" charset="-122"/>
            </a:endParaRPr>
          </a:p>
        </p:txBody>
      </p:sp>
      <p:sp>
        <p:nvSpPr>
          <p:cNvPr id="46" name="矩形 45"/>
          <p:cNvSpPr/>
          <p:nvPr/>
        </p:nvSpPr>
        <p:spPr bwMode="auto">
          <a:xfrm>
            <a:off x="6278608" y="4034159"/>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sz="1200" dirty="0">
              <a:latin typeface="华文中宋" panose="02010600040101010101" pitchFamily="2" charset="-122"/>
              <a:ea typeface="华文中宋" panose="02010600040101010101" pitchFamily="2" charset="-122"/>
            </a:endParaRPr>
          </a:p>
        </p:txBody>
      </p:sp>
      <p:sp>
        <p:nvSpPr>
          <p:cNvPr id="24" name="矩形 23"/>
          <p:cNvSpPr/>
          <p:nvPr/>
        </p:nvSpPr>
        <p:spPr bwMode="auto">
          <a:xfrm>
            <a:off x="3960867" y="5552387"/>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S</a:t>
            </a:r>
            <a:endParaRPr lang="zh-CN" altLang="en-US" dirty="0">
              <a:latin typeface="华文中宋" panose="02010600040101010101" pitchFamily="2" charset="-122"/>
              <a:ea typeface="华文中宋" panose="02010600040101010101" pitchFamily="2" charset="-122"/>
            </a:endParaRPr>
          </a:p>
        </p:txBody>
      </p:sp>
      <p:sp>
        <p:nvSpPr>
          <p:cNvPr id="25" name="矩形 24"/>
          <p:cNvSpPr/>
          <p:nvPr/>
        </p:nvSpPr>
        <p:spPr bwMode="auto">
          <a:xfrm>
            <a:off x="4938982" y="5550587"/>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4" name="矩形 3"/>
          <p:cNvSpPr/>
          <p:nvPr/>
        </p:nvSpPr>
        <p:spPr bwMode="auto">
          <a:xfrm>
            <a:off x="2297208" y="5565577"/>
            <a:ext cx="562199" cy="529534"/>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8" name="直接连接符 27"/>
          <p:cNvCxnSpPr>
            <a:endCxn id="24" idx="1"/>
          </p:cNvCxnSpPr>
          <p:nvPr/>
        </p:nvCxnSpPr>
        <p:spPr bwMode="auto">
          <a:xfrm>
            <a:off x="2620376" y="5817154"/>
            <a:ext cx="1340491" cy="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 name="矩形 8"/>
          <p:cNvSpPr/>
          <p:nvPr/>
        </p:nvSpPr>
        <p:spPr>
          <a:xfrm>
            <a:off x="4960869" y="5699539"/>
            <a:ext cx="604653" cy="276999"/>
          </a:xfrm>
          <a:prstGeom prst="rect">
            <a:avLst/>
          </a:prstGeom>
        </p:spPr>
        <p:txBody>
          <a:bodyPr wrap="none">
            <a:spAutoFit/>
          </a:bodyPr>
          <a:lstStyle/>
          <a:p>
            <a:r>
              <a:rPr lang="en-US" altLang="zh-CN" sz="1200" dirty="0">
                <a:latin typeface="华文中宋" panose="02010600040101010101" pitchFamily="2" charset="-122"/>
                <a:ea typeface="华文中宋" panose="02010600040101010101" pitchFamily="2" charset="-122"/>
              </a:rPr>
              <a:t>NULL</a:t>
            </a:r>
            <a:endParaRPr lang="zh-CN" altLang="en-US" sz="1200" dirty="0"/>
          </a:p>
        </p:txBody>
      </p:sp>
      <p:sp>
        <p:nvSpPr>
          <p:cNvPr id="10" name="文本框 9"/>
          <p:cNvSpPr txBox="1"/>
          <p:nvPr/>
        </p:nvSpPr>
        <p:spPr>
          <a:xfrm>
            <a:off x="1851503" y="5595422"/>
            <a:ext cx="34336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p</a:t>
            </a:r>
            <a:endParaRPr lang="zh-CN" altLang="en-US" sz="2000" dirty="0">
              <a:latin typeface="华文中宋" panose="02010600040101010101" pitchFamily="2" charset="-122"/>
              <a:ea typeface="华文中宋" panose="02010600040101010101" pitchFamily="2" charset="-122"/>
            </a:endParaRPr>
          </a:p>
        </p:txBody>
      </p:sp>
      <p:sp>
        <p:nvSpPr>
          <p:cNvPr id="14" name="矩形 13"/>
          <p:cNvSpPr/>
          <p:nvPr/>
        </p:nvSpPr>
        <p:spPr>
          <a:xfrm>
            <a:off x="6281605" y="4162226"/>
            <a:ext cx="604653" cy="276999"/>
          </a:xfrm>
          <a:prstGeom prst="rect">
            <a:avLst/>
          </a:prstGeom>
        </p:spPr>
        <p:txBody>
          <a:bodyPr wrap="none">
            <a:spAutoFit/>
          </a:bodyPr>
          <a:lstStyle/>
          <a:p>
            <a:r>
              <a:rPr lang="en-US" altLang="zh-CN" sz="1200" dirty="0">
                <a:latin typeface="华文中宋" panose="02010600040101010101" pitchFamily="2" charset="-122"/>
                <a:ea typeface="华文中宋" panose="02010600040101010101" pitchFamily="2" charset="-122"/>
              </a:rPr>
              <a:t>NULL</a:t>
            </a:r>
            <a:endParaRPr lang="zh-CN" altLang="en-US" sz="1200" dirty="0"/>
          </a:p>
        </p:txBody>
      </p:sp>
      <p:sp>
        <p:nvSpPr>
          <p:cNvPr id="20" name="任意多边形 19"/>
          <p:cNvSpPr/>
          <p:nvPr/>
        </p:nvSpPr>
        <p:spPr bwMode="auto">
          <a:xfrm>
            <a:off x="4407108" y="4392118"/>
            <a:ext cx="2113613" cy="1169233"/>
          </a:xfrm>
          <a:custGeom>
            <a:avLst/>
            <a:gdLst>
              <a:gd name="connsiteX0" fmla="*/ 2113613 w 2113613"/>
              <a:gd name="connsiteY0" fmla="*/ 0 h 1169233"/>
              <a:gd name="connsiteX1" fmla="*/ 554636 w 2113613"/>
              <a:gd name="connsiteY1" fmla="*/ 614597 h 1169233"/>
              <a:gd name="connsiteX2" fmla="*/ 0 w 2113613"/>
              <a:gd name="connsiteY2" fmla="*/ 1169233 h 1169233"/>
            </a:gdLst>
            <a:ahLst/>
            <a:cxnLst>
              <a:cxn ang="0">
                <a:pos x="connsiteX0" y="connsiteY0"/>
              </a:cxn>
              <a:cxn ang="0">
                <a:pos x="connsiteX1" y="connsiteY1"/>
              </a:cxn>
              <a:cxn ang="0">
                <a:pos x="connsiteX2" y="connsiteY2"/>
              </a:cxn>
            </a:cxnLst>
            <a:rect l="l" t="t" r="r" b="b"/>
            <a:pathLst>
              <a:path w="2113613" h="1169233">
                <a:moveTo>
                  <a:pt x="2113613" y="0"/>
                </a:moveTo>
                <a:cubicBezTo>
                  <a:pt x="1510259" y="209862"/>
                  <a:pt x="906905" y="419725"/>
                  <a:pt x="554636" y="614597"/>
                </a:cubicBezTo>
                <a:cubicBezTo>
                  <a:pt x="202367" y="809469"/>
                  <a:pt x="101183" y="989351"/>
                  <a:pt x="0" y="116923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1" name="任意多边形 20"/>
          <p:cNvSpPr/>
          <p:nvPr/>
        </p:nvSpPr>
        <p:spPr bwMode="auto">
          <a:xfrm>
            <a:off x="5486400" y="2713220"/>
            <a:ext cx="2548421" cy="3087973"/>
          </a:xfrm>
          <a:custGeom>
            <a:avLst/>
            <a:gdLst>
              <a:gd name="connsiteX0" fmla="*/ 0 w 2548421"/>
              <a:gd name="connsiteY0" fmla="*/ 0 h 3087973"/>
              <a:gd name="connsiteX1" fmla="*/ 2548328 w 2548421"/>
              <a:gd name="connsiteY1" fmla="*/ 1409075 h 3087973"/>
              <a:gd name="connsiteX2" fmla="*/ 74951 w 2548421"/>
              <a:gd name="connsiteY2" fmla="*/ 3087973 h 3087973"/>
            </a:gdLst>
            <a:ahLst/>
            <a:cxnLst>
              <a:cxn ang="0">
                <a:pos x="connsiteX0" y="connsiteY0"/>
              </a:cxn>
              <a:cxn ang="0">
                <a:pos x="connsiteX1" y="connsiteY1"/>
              </a:cxn>
              <a:cxn ang="0">
                <a:pos x="connsiteX2" y="connsiteY2"/>
              </a:cxn>
            </a:cxnLst>
            <a:rect l="l" t="t" r="r" b="b"/>
            <a:pathLst>
              <a:path w="2548421" h="3087973">
                <a:moveTo>
                  <a:pt x="0" y="0"/>
                </a:moveTo>
                <a:cubicBezTo>
                  <a:pt x="1267918" y="447206"/>
                  <a:pt x="2535836" y="894413"/>
                  <a:pt x="2548328" y="1409075"/>
                </a:cubicBezTo>
                <a:cubicBezTo>
                  <a:pt x="2560820" y="1923737"/>
                  <a:pt x="1317885" y="2505855"/>
                  <a:pt x="74951" y="308797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22" name="矩形 21"/>
          <p:cNvSpPr/>
          <p:nvPr/>
        </p:nvSpPr>
        <p:spPr>
          <a:xfrm>
            <a:off x="1279494" y="4783712"/>
            <a:ext cx="3249560" cy="477054"/>
          </a:xfrm>
          <a:prstGeom prst="rect">
            <a:avLst/>
          </a:prstGeom>
          <a:solidFill>
            <a:srgbClr val="FFC000"/>
          </a:solidFill>
        </p:spPr>
        <p:txBody>
          <a:bodyPr wrap="square">
            <a:spAutoFit/>
          </a:bodyPr>
          <a:lstStyle/>
          <a:p>
            <a:pPr defTabSz="0">
              <a:lnSpc>
                <a:spcPts val="3000"/>
              </a:lnSpc>
              <a:spcBef>
                <a:spcPts val="700"/>
              </a:spcBef>
              <a:buClr>
                <a:schemeClr val="accent2"/>
              </a:buClr>
              <a:buSzPct val="60000"/>
              <a:buFont typeface="Wingdings" pitchFamily="2" charset="2"/>
              <a:buNone/>
            </a:pP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1</a:t>
            </a:r>
            <a:r>
              <a:rPr lang="zh-CN" altLang="en-US" dirty="0">
                <a:latin typeface="华文中宋" panose="02010600040101010101" pitchFamily="2" charset="-122"/>
                <a:ea typeface="华文中宋" panose="02010600040101010101" pitchFamily="2" charset="-122"/>
              </a:rPr>
              <a:t>）</a:t>
            </a:r>
            <a:r>
              <a:rPr lang="en-US" altLang="zh-CN" dirty="0" err="1">
                <a:latin typeface="华文中宋" panose="02010600040101010101" pitchFamily="2" charset="-122"/>
                <a:ea typeface="华文中宋" panose="02010600040101010101" pitchFamily="2" charset="-122"/>
              </a:rPr>
              <a:t>plqu</a:t>
            </a:r>
            <a:r>
              <a:rPr lang="en-US" altLang="zh-CN" dirty="0">
                <a:latin typeface="华文中宋" panose="02010600040101010101" pitchFamily="2" charset="-122"/>
                <a:ea typeface="华文中宋" panose="02010600040101010101" pitchFamily="2" charset="-122"/>
              </a:rPr>
              <a:t>-&gt;rear-&gt;link = p;       </a:t>
            </a:r>
          </a:p>
        </p:txBody>
      </p:sp>
      <p:sp>
        <p:nvSpPr>
          <p:cNvPr id="23" name="矩形 22"/>
          <p:cNvSpPr/>
          <p:nvPr/>
        </p:nvSpPr>
        <p:spPr>
          <a:xfrm>
            <a:off x="6417477" y="5495376"/>
            <a:ext cx="2481770" cy="477054"/>
          </a:xfrm>
          <a:prstGeom prst="rect">
            <a:avLst/>
          </a:prstGeom>
          <a:solidFill>
            <a:srgbClr val="FFC000"/>
          </a:solidFill>
        </p:spPr>
        <p:txBody>
          <a:bodyPr wrap="none">
            <a:spAutoFit/>
          </a:bodyPr>
          <a:lstStyle/>
          <a:p>
            <a:pPr defTabSz="0">
              <a:lnSpc>
                <a:spcPts val="3000"/>
              </a:lnSpc>
              <a:spcBef>
                <a:spcPts val="700"/>
              </a:spcBef>
              <a:buClr>
                <a:schemeClr val="accent2"/>
              </a:buClr>
              <a:buSzPct val="60000"/>
              <a:buFont typeface="Wingdings" pitchFamily="2" charset="2"/>
              <a:buNone/>
            </a:pP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2</a:t>
            </a:r>
            <a:r>
              <a:rPr lang="zh-CN" altLang="en-US" dirty="0">
                <a:latin typeface="华文中宋" panose="02010600040101010101" pitchFamily="2" charset="-122"/>
                <a:ea typeface="华文中宋" panose="02010600040101010101" pitchFamily="2" charset="-122"/>
              </a:rPr>
              <a:t>）</a:t>
            </a:r>
            <a:r>
              <a:rPr lang="en-US" altLang="zh-CN" dirty="0" err="1">
                <a:latin typeface="华文中宋" panose="02010600040101010101" pitchFamily="2" charset="-122"/>
                <a:ea typeface="华文中宋" panose="02010600040101010101" pitchFamily="2" charset="-122"/>
              </a:rPr>
              <a:t>plqu</a:t>
            </a:r>
            <a:r>
              <a:rPr lang="en-US" altLang="zh-CN" dirty="0">
                <a:latin typeface="华文中宋" panose="02010600040101010101" pitchFamily="2" charset="-122"/>
                <a:ea typeface="华文中宋" panose="02010600040101010101" pitchFamily="2" charset="-122"/>
              </a:rPr>
              <a:t>-&gt;rear = p;</a:t>
            </a:r>
          </a:p>
        </p:txBody>
      </p:sp>
    </p:spTree>
    <p:extLst>
      <p:ext uri="{BB962C8B-B14F-4D97-AF65-F5344CB8AC3E}">
        <p14:creationId xmlns:p14="http://schemas.microsoft.com/office/powerpoint/2010/main" val="2210786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4"/>
                                        </p:tgtEl>
                                      </p:cBhvr>
                                    </p:animEffect>
                                    <p:set>
                                      <p:cBhvr>
                                        <p:cTn id="7" dur="1" fill="hold">
                                          <p:stCondLst>
                                            <p:cond delay="499"/>
                                          </p:stCondLst>
                                        </p:cTn>
                                        <p:tgtEl>
                                          <p:spTgt spid="14"/>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nodeType="clickEffect">
                                  <p:stCondLst>
                                    <p:cond delay="0"/>
                                  </p:stCondLst>
                                  <p:childTnLst>
                                    <p:animEffect transition="out" filter="fade">
                                      <p:cBhvr>
                                        <p:cTn id="17" dur="500"/>
                                        <p:tgtEl>
                                          <p:spTgt spid="30"/>
                                        </p:tgtEl>
                                      </p:cBhvr>
                                    </p:animEffect>
                                    <p:set>
                                      <p:cBhvr>
                                        <p:cTn id="18" dur="1" fill="hold">
                                          <p:stCondLst>
                                            <p:cond delay="499"/>
                                          </p:stCondLst>
                                        </p:cTn>
                                        <p:tgtEl>
                                          <p:spTgt spid="30"/>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0" grpId="0" animBg="1"/>
      <p:bldP spid="21" grpId="0" animBg="1"/>
      <p:bldP spid="22" grpId="0" animBg="1"/>
      <p:bldP spid="23"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队列的链接表示</a:t>
            </a:r>
          </a:p>
        </p:txBody>
      </p:sp>
      <p:sp>
        <p:nvSpPr>
          <p:cNvPr id="3" name="内容占位符 2"/>
          <p:cNvSpPr>
            <a:spLocks noGrp="1"/>
          </p:cNvSpPr>
          <p:nvPr>
            <p:ph idx="1"/>
          </p:nvPr>
        </p:nvSpPr>
        <p:spPr>
          <a:xfrm>
            <a:off x="452354" y="1341439"/>
            <a:ext cx="8153400" cy="652254"/>
          </a:xfrm>
        </p:spPr>
        <p:txBody>
          <a:bodyPr/>
          <a:lstStyle/>
          <a:p>
            <a:r>
              <a:rPr lang="zh-CN" altLang="en-US"/>
              <a:t>入队列</a:t>
            </a:r>
            <a:endParaRPr lang="en-US" altLang="zh-CN" dirty="0"/>
          </a:p>
        </p:txBody>
      </p:sp>
      <p:sp>
        <p:nvSpPr>
          <p:cNvPr id="4" name="矩形 3"/>
          <p:cNvSpPr/>
          <p:nvPr/>
        </p:nvSpPr>
        <p:spPr>
          <a:xfrm>
            <a:off x="452354" y="1813811"/>
            <a:ext cx="8310646" cy="4631959"/>
          </a:xfrm>
          <a:prstGeom prst="rect">
            <a:avLst/>
          </a:prstGeom>
          <a:solidFill>
            <a:schemeClr val="accent3">
              <a:lumMod val="90000"/>
            </a:schemeClr>
          </a:solidFill>
          <a:ln w="9525">
            <a:noFill/>
            <a:miter lim="800000"/>
            <a:headEnd/>
            <a:tailEnd/>
          </a:ln>
        </p:spPr>
        <p:txBody>
          <a:bodyPr vert="horz" wrap="square" lIns="91440" tIns="45720" rIns="91440" bIns="45720" numCol="1" anchor="t" anchorCtr="0" compatLnSpc="1">
            <a:prstTxWarp prst="textNoShape">
              <a:avLst/>
            </a:prstTxWarp>
          </a:bodyPr>
          <a:lstStyle/>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void </a:t>
            </a:r>
            <a:r>
              <a:rPr lang="en-US" altLang="zh-CN" sz="2000" dirty="0" err="1">
                <a:latin typeface="华文中宋" panose="02010600040101010101" pitchFamily="2" charset="-122"/>
                <a:ea typeface="华文中宋" panose="02010600040101010101" pitchFamily="2" charset="-122"/>
              </a:rPr>
              <a:t>enQueue_link</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PLinkQueue</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DataType</a:t>
            </a:r>
            <a:r>
              <a:rPr lang="en-US" altLang="zh-CN" sz="2000" dirty="0">
                <a:latin typeface="华文中宋" panose="02010600040101010101" pitchFamily="2" charset="-122"/>
                <a:ea typeface="华文中宋" panose="02010600040101010101" pitchFamily="2" charset="-122"/>
              </a:rPr>
              <a:t> x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PNode</a:t>
            </a:r>
            <a:r>
              <a:rPr lang="en-US" altLang="zh-CN" sz="2000" dirty="0">
                <a:latin typeface="华文中宋" panose="02010600040101010101" pitchFamily="2" charset="-122"/>
                <a:ea typeface="华文中宋" panose="02010600040101010101" pitchFamily="2" charset="-122"/>
              </a:rPr>
              <a:t> p;</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p = ( </a:t>
            </a:r>
            <a:r>
              <a:rPr lang="en-US" altLang="zh-CN" sz="2000" dirty="0" err="1">
                <a:latin typeface="华文中宋" panose="02010600040101010101" pitchFamily="2" charset="-122"/>
                <a:ea typeface="华文中宋" panose="02010600040101010101" pitchFamily="2" charset="-122"/>
              </a:rPr>
              <a:t>PNode</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malloc</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sizeof</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Node )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if ( p == NULL )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("Out of space!");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else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p-&gt;info = x;   p-&gt;link = NULL;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-&gt;front == NULL)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-&gt;front = p;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else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-&gt;rear-&gt;link = p;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-&gt;rear = p;</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p>
        </p:txBody>
      </p:sp>
    </p:spTree>
    <p:extLst>
      <p:ext uri="{BB962C8B-B14F-4D97-AF65-F5344CB8AC3E}">
        <p14:creationId xmlns:p14="http://schemas.microsoft.com/office/powerpoint/2010/main" val="303118946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队列的链接表示</a:t>
            </a:r>
          </a:p>
        </p:txBody>
      </p:sp>
      <p:sp>
        <p:nvSpPr>
          <p:cNvPr id="12" name="矩形 11"/>
          <p:cNvSpPr/>
          <p:nvPr/>
        </p:nvSpPr>
        <p:spPr bwMode="auto">
          <a:xfrm>
            <a:off x="3675748" y="2928677"/>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130177" y="2928676"/>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a:t>
            </a:r>
            <a:endParaRPr lang="zh-CN" altLang="en-US" dirty="0">
              <a:latin typeface="华文中宋" panose="02010600040101010101" pitchFamily="2" charset="-122"/>
              <a:ea typeface="华文中宋" panose="02010600040101010101" pitchFamily="2" charset="-122"/>
            </a:endParaRPr>
          </a:p>
        </p:txBody>
      </p:sp>
      <p:sp>
        <p:nvSpPr>
          <p:cNvPr id="15" name="矩形 14"/>
          <p:cNvSpPr/>
          <p:nvPr/>
        </p:nvSpPr>
        <p:spPr bwMode="auto">
          <a:xfrm>
            <a:off x="636568" y="2844613"/>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450575" y="2362163"/>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plqu</a:t>
            </a:r>
            <a:endParaRPr lang="zh-CN" altLang="en-US" sz="2000" dirty="0"/>
          </a:p>
        </p:txBody>
      </p:sp>
      <p:cxnSp>
        <p:nvCxnSpPr>
          <p:cNvPr id="17" name="直接连接符 16"/>
          <p:cNvCxnSpPr/>
          <p:nvPr/>
        </p:nvCxnSpPr>
        <p:spPr bwMode="auto">
          <a:xfrm>
            <a:off x="1340131" y="3171009"/>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矩形 26"/>
          <p:cNvSpPr/>
          <p:nvPr/>
        </p:nvSpPr>
        <p:spPr bwMode="auto">
          <a:xfrm>
            <a:off x="546339" y="4493969"/>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29" name="直接连接符 28"/>
          <p:cNvCxnSpPr>
            <a:stCxn id="13" idx="2"/>
            <a:endCxn id="27" idx="0"/>
          </p:cNvCxnSpPr>
          <p:nvPr/>
        </p:nvCxnSpPr>
        <p:spPr bwMode="auto">
          <a:xfrm flipH="1">
            <a:off x="1036895" y="3454557"/>
            <a:ext cx="1881110" cy="1039412"/>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0" name="直接连接符 29"/>
          <p:cNvCxnSpPr/>
          <p:nvPr/>
        </p:nvCxnSpPr>
        <p:spPr bwMode="auto">
          <a:xfrm>
            <a:off x="4747423" y="3378529"/>
            <a:ext cx="2408837" cy="1119775"/>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 name="矩形 34"/>
          <p:cNvSpPr/>
          <p:nvPr/>
        </p:nvSpPr>
        <p:spPr bwMode="auto">
          <a:xfrm>
            <a:off x="1524454" y="4492169"/>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38" name="直接连接符 37"/>
          <p:cNvCxnSpPr/>
          <p:nvPr/>
        </p:nvCxnSpPr>
        <p:spPr bwMode="auto">
          <a:xfrm>
            <a:off x="1829739" y="4777516"/>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矩形 38"/>
          <p:cNvSpPr/>
          <p:nvPr/>
        </p:nvSpPr>
        <p:spPr bwMode="auto">
          <a:xfrm>
            <a:off x="2584121" y="449830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40" name="矩形 39"/>
          <p:cNvSpPr/>
          <p:nvPr/>
        </p:nvSpPr>
        <p:spPr bwMode="auto">
          <a:xfrm>
            <a:off x="3562236" y="4496504"/>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41" name="直接连接符 40"/>
          <p:cNvCxnSpPr/>
          <p:nvPr/>
        </p:nvCxnSpPr>
        <p:spPr bwMode="auto">
          <a:xfrm>
            <a:off x="3867521" y="4781851"/>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2" name="矩形 41"/>
          <p:cNvSpPr/>
          <p:nvPr/>
        </p:nvSpPr>
        <p:spPr bwMode="auto">
          <a:xfrm>
            <a:off x="4671376" y="447528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43" name="矩形 42"/>
          <p:cNvSpPr/>
          <p:nvPr/>
        </p:nvSpPr>
        <p:spPr bwMode="auto">
          <a:xfrm>
            <a:off x="5649491" y="4473484"/>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44" name="直接连接符 43"/>
          <p:cNvCxnSpPr/>
          <p:nvPr/>
        </p:nvCxnSpPr>
        <p:spPr bwMode="auto">
          <a:xfrm>
            <a:off x="5954776" y="4758831"/>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5" name="矩形 44"/>
          <p:cNvSpPr/>
          <p:nvPr/>
        </p:nvSpPr>
        <p:spPr bwMode="auto">
          <a:xfrm>
            <a:off x="6754658" y="4517085"/>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46" name="矩形 45"/>
          <p:cNvSpPr/>
          <p:nvPr/>
        </p:nvSpPr>
        <p:spPr bwMode="auto">
          <a:xfrm>
            <a:off x="7732773" y="4515285"/>
            <a:ext cx="605723" cy="529534"/>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1200" dirty="0">
                <a:latin typeface="华文中宋" panose="02010600040101010101" pitchFamily="2" charset="-122"/>
                <a:ea typeface="华文中宋" panose="02010600040101010101" pitchFamily="2" charset="-122"/>
              </a:rPr>
              <a:t>NULL</a:t>
            </a:r>
            <a:endParaRPr lang="zh-CN" altLang="en-US" sz="1200" dirty="0">
              <a:latin typeface="华文中宋" panose="02010600040101010101" pitchFamily="2" charset="-122"/>
              <a:ea typeface="华文中宋" panose="02010600040101010101" pitchFamily="2" charset="-122"/>
            </a:endParaRPr>
          </a:p>
        </p:txBody>
      </p:sp>
      <p:sp>
        <p:nvSpPr>
          <p:cNvPr id="24" name="内容占位符 2"/>
          <p:cNvSpPr>
            <a:spLocks noGrp="1"/>
          </p:cNvSpPr>
          <p:nvPr>
            <p:ph idx="1"/>
          </p:nvPr>
        </p:nvSpPr>
        <p:spPr>
          <a:xfrm>
            <a:off x="452354" y="1341439"/>
            <a:ext cx="2815502" cy="598575"/>
          </a:xfrm>
        </p:spPr>
        <p:txBody>
          <a:bodyPr/>
          <a:lstStyle/>
          <a:p>
            <a:r>
              <a:rPr lang="zh-CN" altLang="en-US" dirty="0"/>
              <a:t>出队列</a:t>
            </a:r>
            <a:endParaRPr lang="en-US" altLang="zh-CN" dirty="0"/>
          </a:p>
        </p:txBody>
      </p:sp>
      <p:sp>
        <p:nvSpPr>
          <p:cNvPr id="7" name="矩形 6"/>
          <p:cNvSpPr/>
          <p:nvPr/>
        </p:nvSpPr>
        <p:spPr>
          <a:xfrm>
            <a:off x="1495761" y="5837986"/>
            <a:ext cx="2672198" cy="477054"/>
          </a:xfrm>
          <a:prstGeom prst="rect">
            <a:avLst/>
          </a:prstGeom>
          <a:solidFill>
            <a:srgbClr val="FFC000"/>
          </a:solidFill>
        </p:spPr>
        <p:txBody>
          <a:bodyPr wrap="square">
            <a:spAutoFit/>
          </a:bodyPr>
          <a:lstStyle/>
          <a:p>
            <a:pPr defTabSz="0">
              <a:lnSpc>
                <a:spcPts val="3000"/>
              </a:lnSpc>
              <a:spcBef>
                <a:spcPts val="700"/>
              </a:spcBef>
              <a:buClr>
                <a:schemeClr val="accent2"/>
              </a:buClr>
              <a:buSzPct val="60000"/>
              <a:buFont typeface="Wingdings" pitchFamily="2" charset="2"/>
              <a:buNone/>
            </a:pP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1</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p = </a:t>
            </a:r>
            <a:r>
              <a:rPr lang="en-US" altLang="zh-CN" dirty="0" err="1">
                <a:latin typeface="华文中宋" panose="02010600040101010101" pitchFamily="2" charset="-122"/>
                <a:ea typeface="华文中宋" panose="02010600040101010101" pitchFamily="2" charset="-122"/>
              </a:rPr>
              <a:t>plqu</a:t>
            </a:r>
            <a:r>
              <a:rPr lang="en-US" altLang="zh-CN" dirty="0">
                <a:latin typeface="华文中宋" panose="02010600040101010101" pitchFamily="2" charset="-122"/>
                <a:ea typeface="华文中宋" panose="02010600040101010101" pitchFamily="2" charset="-122"/>
              </a:rPr>
              <a:t>-&gt;front;</a:t>
            </a:r>
          </a:p>
        </p:txBody>
      </p:sp>
      <p:sp>
        <p:nvSpPr>
          <p:cNvPr id="8" name="矩形 7"/>
          <p:cNvSpPr/>
          <p:nvPr/>
        </p:nvSpPr>
        <p:spPr>
          <a:xfrm>
            <a:off x="2632666" y="5203318"/>
            <a:ext cx="3661820" cy="477054"/>
          </a:xfrm>
          <a:prstGeom prst="rect">
            <a:avLst/>
          </a:prstGeom>
          <a:solidFill>
            <a:srgbClr val="FFC000"/>
          </a:solidFill>
        </p:spPr>
        <p:txBody>
          <a:bodyPr wrap="square">
            <a:spAutoFit/>
          </a:bodyPr>
          <a:lstStyle/>
          <a:p>
            <a:pPr defTabSz="0">
              <a:lnSpc>
                <a:spcPts val="30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 </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2</a:t>
            </a:r>
            <a:r>
              <a:rPr lang="zh-CN" altLang="en-US" dirty="0">
                <a:latin typeface="华文中宋" panose="02010600040101010101" pitchFamily="2" charset="-122"/>
                <a:ea typeface="华文中宋" panose="02010600040101010101" pitchFamily="2" charset="-122"/>
              </a:rPr>
              <a:t>）</a:t>
            </a:r>
            <a:r>
              <a:rPr lang="en-US" altLang="zh-CN" dirty="0" err="1">
                <a:latin typeface="华文中宋" panose="02010600040101010101" pitchFamily="2" charset="-122"/>
                <a:ea typeface="华文中宋" panose="02010600040101010101" pitchFamily="2" charset="-122"/>
              </a:rPr>
              <a:t>plqu</a:t>
            </a:r>
            <a:r>
              <a:rPr lang="en-US" altLang="zh-CN" dirty="0">
                <a:latin typeface="华文中宋" panose="02010600040101010101" pitchFamily="2" charset="-122"/>
                <a:ea typeface="华文中宋" panose="02010600040101010101" pitchFamily="2" charset="-122"/>
              </a:rPr>
              <a:t>-&gt;front = p -&gt;link; </a:t>
            </a:r>
          </a:p>
        </p:txBody>
      </p:sp>
      <p:sp>
        <p:nvSpPr>
          <p:cNvPr id="9" name="矩形 8"/>
          <p:cNvSpPr/>
          <p:nvPr/>
        </p:nvSpPr>
        <p:spPr>
          <a:xfrm>
            <a:off x="12397" y="3650395"/>
            <a:ext cx="1558440" cy="435247"/>
          </a:xfrm>
          <a:prstGeom prst="rect">
            <a:avLst/>
          </a:prstGeom>
          <a:solidFill>
            <a:srgbClr val="FFC000"/>
          </a:solidFill>
        </p:spPr>
        <p:txBody>
          <a:bodyPr wrap="none">
            <a:spAutoFit/>
          </a:bodyPr>
          <a:lstStyle/>
          <a:p>
            <a:pPr defTabSz="0">
              <a:lnSpc>
                <a:spcPts val="3000"/>
              </a:lnSpc>
              <a:spcBef>
                <a:spcPts val="700"/>
              </a:spcBef>
              <a:buClr>
                <a:schemeClr val="accent2"/>
              </a:buClr>
              <a:buSzPct val="60000"/>
              <a:buFont typeface="Wingdings" pitchFamily="2" charset="2"/>
              <a:buNone/>
            </a:pP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3</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free(p);</a:t>
            </a:r>
            <a:endParaRPr lang="zh-CN" altLang="en-US" dirty="0"/>
          </a:p>
        </p:txBody>
      </p:sp>
      <p:sp>
        <p:nvSpPr>
          <p:cNvPr id="31" name="矩形 30"/>
          <p:cNvSpPr/>
          <p:nvPr/>
        </p:nvSpPr>
        <p:spPr bwMode="auto">
          <a:xfrm>
            <a:off x="766600" y="5811746"/>
            <a:ext cx="562199" cy="529534"/>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32" name="直接连接符 31"/>
          <p:cNvCxnSpPr>
            <a:endCxn id="27" idx="2"/>
          </p:cNvCxnSpPr>
          <p:nvPr/>
        </p:nvCxnSpPr>
        <p:spPr bwMode="auto">
          <a:xfrm flipV="1">
            <a:off x="1036895" y="5023503"/>
            <a:ext cx="0" cy="1062504"/>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3" name="文本框 32"/>
          <p:cNvSpPr txBox="1"/>
          <p:nvPr/>
        </p:nvSpPr>
        <p:spPr>
          <a:xfrm>
            <a:off x="320895" y="5841591"/>
            <a:ext cx="34336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p</a:t>
            </a:r>
            <a:endParaRPr lang="zh-CN" altLang="en-US" sz="2000" dirty="0">
              <a:latin typeface="华文中宋" panose="02010600040101010101" pitchFamily="2" charset="-122"/>
              <a:ea typeface="华文中宋" panose="02010600040101010101" pitchFamily="2" charset="-122"/>
            </a:endParaRPr>
          </a:p>
        </p:txBody>
      </p:sp>
      <p:cxnSp>
        <p:nvCxnSpPr>
          <p:cNvPr id="18" name="直接箭头连接符 17"/>
          <p:cNvCxnSpPr/>
          <p:nvPr/>
        </p:nvCxnSpPr>
        <p:spPr bwMode="auto">
          <a:xfrm>
            <a:off x="3074677" y="3378529"/>
            <a:ext cx="0" cy="1359722"/>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矩形 35"/>
          <p:cNvSpPr/>
          <p:nvPr/>
        </p:nvSpPr>
        <p:spPr>
          <a:xfrm>
            <a:off x="807627" y="5976538"/>
            <a:ext cx="604653" cy="276999"/>
          </a:xfrm>
          <a:prstGeom prst="rect">
            <a:avLst/>
          </a:prstGeom>
        </p:spPr>
        <p:txBody>
          <a:bodyPr wrap="none">
            <a:spAutoFit/>
          </a:bodyPr>
          <a:lstStyle/>
          <a:p>
            <a:r>
              <a:rPr lang="en-US" altLang="zh-CN" sz="1200" dirty="0">
                <a:latin typeface="华文中宋" panose="02010600040101010101" pitchFamily="2" charset="-122"/>
                <a:ea typeface="华文中宋" panose="02010600040101010101" pitchFamily="2" charset="-122"/>
              </a:rPr>
              <a:t>NULL</a:t>
            </a:r>
            <a:endParaRPr lang="zh-CN" altLang="en-US" sz="1200" dirty="0"/>
          </a:p>
        </p:txBody>
      </p:sp>
    </p:spTree>
    <p:extLst>
      <p:ext uri="{BB962C8B-B14F-4D97-AF65-F5344CB8AC3E}">
        <p14:creationId xmlns:p14="http://schemas.microsoft.com/office/powerpoint/2010/main" val="571254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par>
                                <p:cTn id="11" presetID="10"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fade">
                                      <p:cBhvr>
                                        <p:cTn id="16" dur="500"/>
                                        <p:tgtEl>
                                          <p:spTgt spid="3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xit" presetSubtype="0" fill="hold" nodeType="withEffect">
                                  <p:stCondLst>
                                    <p:cond delay="0"/>
                                  </p:stCondLst>
                                  <p:childTnLst>
                                    <p:animEffect transition="out" filter="fade">
                                      <p:cBhvr>
                                        <p:cTn id="26" dur="500"/>
                                        <p:tgtEl>
                                          <p:spTgt spid="29"/>
                                        </p:tgtEl>
                                      </p:cBhvr>
                                    </p:animEffect>
                                    <p:set>
                                      <p:cBhvr>
                                        <p:cTn id="27" dur="1" fill="hold">
                                          <p:stCondLst>
                                            <p:cond delay="499"/>
                                          </p:stCondLst>
                                        </p:cTn>
                                        <p:tgtEl>
                                          <p:spTgt spid="29"/>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10" presetClass="exit" presetSubtype="0" fill="hold" grpId="0" nodeType="withEffect">
                                  <p:stCondLst>
                                    <p:cond delay="0"/>
                                  </p:stCondLst>
                                  <p:childTnLst>
                                    <p:animEffect transition="out" filter="fade">
                                      <p:cBhvr>
                                        <p:cTn id="34" dur="500"/>
                                        <p:tgtEl>
                                          <p:spTgt spid="27"/>
                                        </p:tgtEl>
                                      </p:cBhvr>
                                    </p:animEffect>
                                    <p:set>
                                      <p:cBhvr>
                                        <p:cTn id="35" dur="1" fill="hold">
                                          <p:stCondLst>
                                            <p:cond delay="499"/>
                                          </p:stCondLst>
                                        </p:cTn>
                                        <p:tgtEl>
                                          <p:spTgt spid="27"/>
                                        </p:tgtEl>
                                        <p:attrNameLst>
                                          <p:attrName>style.visibility</p:attrName>
                                        </p:attrNameLst>
                                      </p:cBhvr>
                                      <p:to>
                                        <p:strVal val="hidden"/>
                                      </p:to>
                                    </p:set>
                                  </p:childTnLst>
                                </p:cTn>
                              </p:par>
                              <p:par>
                                <p:cTn id="36" presetID="10" presetClass="exit" presetSubtype="0" fill="hold" grpId="0" nodeType="withEffect">
                                  <p:stCondLst>
                                    <p:cond delay="0"/>
                                  </p:stCondLst>
                                  <p:childTnLst>
                                    <p:animEffect transition="out" filter="fade">
                                      <p:cBhvr>
                                        <p:cTn id="37" dur="500"/>
                                        <p:tgtEl>
                                          <p:spTgt spid="35"/>
                                        </p:tgtEl>
                                      </p:cBhvr>
                                    </p:animEffect>
                                    <p:set>
                                      <p:cBhvr>
                                        <p:cTn id="38" dur="1" fill="hold">
                                          <p:stCondLst>
                                            <p:cond delay="499"/>
                                          </p:stCondLst>
                                        </p:cTn>
                                        <p:tgtEl>
                                          <p:spTgt spid="35"/>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8"/>
                                        </p:tgtEl>
                                      </p:cBhvr>
                                    </p:animEffect>
                                    <p:set>
                                      <p:cBhvr>
                                        <p:cTn id="41" dur="1" fill="hold">
                                          <p:stCondLst>
                                            <p:cond delay="499"/>
                                          </p:stCondLst>
                                        </p:cTn>
                                        <p:tgtEl>
                                          <p:spTgt spid="38"/>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Effect transition="in" filter="fade">
                                      <p:cBhvr>
                                        <p:cTn id="44" dur="500"/>
                                        <p:tgtEl>
                                          <p:spTgt spid="36"/>
                                        </p:tgtEl>
                                      </p:cBhvr>
                                    </p:animEffect>
                                  </p:childTnLst>
                                </p:cTn>
                              </p:par>
                              <p:par>
                                <p:cTn id="45" presetID="10" presetClass="exit" presetSubtype="0" fill="hold" nodeType="withEffect">
                                  <p:stCondLst>
                                    <p:cond delay="0"/>
                                  </p:stCondLst>
                                  <p:childTnLst>
                                    <p:animEffect transition="out" filter="fade">
                                      <p:cBhvr>
                                        <p:cTn id="46" dur="500"/>
                                        <p:tgtEl>
                                          <p:spTgt spid="32"/>
                                        </p:tgtEl>
                                      </p:cBhvr>
                                    </p:animEffect>
                                    <p:set>
                                      <p:cBhvr>
                                        <p:cTn id="47" dur="1" fill="hold">
                                          <p:stCondLst>
                                            <p:cond delay="499"/>
                                          </p:stCondLst>
                                        </p:cTn>
                                        <p:tgtEl>
                                          <p:spTgt spid="3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5" grpId="0" animBg="1"/>
      <p:bldP spid="7" grpId="0" animBg="1"/>
      <p:bldP spid="8" grpId="0" animBg="1"/>
      <p:bldP spid="9" grpId="0" animBg="1"/>
      <p:bldP spid="31" grpId="0" animBg="1"/>
      <p:bldP spid="33" grpId="0"/>
      <p:bldP spid="36"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队列的链接表示</a:t>
            </a:r>
          </a:p>
        </p:txBody>
      </p:sp>
      <p:sp>
        <p:nvSpPr>
          <p:cNvPr id="3" name="内容占位符 2"/>
          <p:cNvSpPr>
            <a:spLocks noGrp="1"/>
          </p:cNvSpPr>
          <p:nvPr>
            <p:ph idx="1"/>
          </p:nvPr>
        </p:nvSpPr>
        <p:spPr>
          <a:xfrm>
            <a:off x="452354" y="1341438"/>
            <a:ext cx="8153400" cy="727205"/>
          </a:xfrm>
        </p:spPr>
        <p:txBody>
          <a:bodyPr/>
          <a:lstStyle/>
          <a:p>
            <a:r>
              <a:rPr lang="zh-CN" altLang="en-US" dirty="0"/>
              <a:t>出队列</a:t>
            </a:r>
            <a:endParaRPr lang="en-US" altLang="zh-CN" dirty="0"/>
          </a:p>
        </p:txBody>
      </p:sp>
      <p:sp>
        <p:nvSpPr>
          <p:cNvPr id="4" name="矩形 3"/>
          <p:cNvSpPr/>
          <p:nvPr/>
        </p:nvSpPr>
        <p:spPr>
          <a:xfrm>
            <a:off x="1180626" y="1783830"/>
            <a:ext cx="7425128" cy="4706911"/>
          </a:xfrm>
          <a:prstGeom prst="rect">
            <a:avLst/>
          </a:prstGeom>
          <a:solidFill>
            <a:schemeClr val="accent3">
              <a:lumMod val="90000"/>
            </a:schemeClr>
          </a:solidFill>
          <a:ln w="9525">
            <a:noFill/>
            <a:miter lim="800000"/>
            <a:headEnd/>
            <a:tailEnd/>
          </a:ln>
        </p:spPr>
        <p:txBody>
          <a:bodyPr vert="horz" wrap="square" lIns="91440" tIns="45720" rIns="91440" bIns="45720" numCol="1" anchor="t" anchorCtr="0" compatLnSpc="1">
            <a:prstTxWarp prst="textNoShape">
              <a:avLst/>
            </a:prstTxWarp>
          </a:bodyPr>
          <a:lstStyle/>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void </a:t>
            </a:r>
            <a:r>
              <a:rPr lang="en-US" altLang="zh-CN" sz="2000" dirty="0" err="1">
                <a:latin typeface="华文中宋" panose="02010600040101010101" pitchFamily="2" charset="-122"/>
                <a:ea typeface="华文中宋" panose="02010600040101010101" pitchFamily="2" charset="-122"/>
              </a:rPr>
              <a:t>deQueue_link</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PLinkQueue</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PNode</a:t>
            </a:r>
            <a:r>
              <a:rPr lang="en-US" altLang="zh-CN" sz="2000" dirty="0">
                <a:latin typeface="华文中宋" panose="02010600040101010101" pitchFamily="2" charset="-122"/>
                <a:ea typeface="华文中宋" panose="02010600040101010101" pitchFamily="2" charset="-122"/>
              </a:rPr>
              <a:t>  p;</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if (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-&gt;front == NULL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 ( Empty queue.\n "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else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a:solidFill>
                  <a:srgbClr val="FF0000"/>
                </a:solidFill>
                <a:latin typeface="华文中宋" panose="02010600040101010101" pitchFamily="2" charset="-122"/>
                <a:ea typeface="华文中宋" panose="02010600040101010101" pitchFamily="2" charset="-122"/>
              </a:rPr>
              <a:t>p = </a:t>
            </a:r>
            <a:r>
              <a:rPr lang="en-US" altLang="zh-CN" sz="2000" dirty="0" err="1">
                <a:solidFill>
                  <a:srgbClr val="FF0000"/>
                </a:solidFill>
                <a:latin typeface="华文中宋" panose="02010600040101010101" pitchFamily="2" charset="-122"/>
                <a:ea typeface="华文中宋" panose="02010600040101010101" pitchFamily="2" charset="-122"/>
              </a:rPr>
              <a:t>plqu</a:t>
            </a:r>
            <a:r>
              <a:rPr lang="en-US" altLang="zh-CN" sz="2000" dirty="0">
                <a:solidFill>
                  <a:srgbClr val="FF0000"/>
                </a:solidFill>
                <a:latin typeface="华文中宋" panose="02010600040101010101" pitchFamily="2" charset="-122"/>
                <a:ea typeface="华文中宋" panose="02010600040101010101" pitchFamily="2" charset="-122"/>
              </a:rPr>
              <a:t>-&gt;front;</a:t>
            </a:r>
          </a:p>
          <a:p>
            <a:pPr defTabSz="0">
              <a:lnSpc>
                <a:spcPts val="3000"/>
              </a:lnSpc>
              <a:spcBef>
                <a:spcPts val="700"/>
              </a:spcBef>
              <a:buClr>
                <a:schemeClr val="accent2"/>
              </a:buClr>
              <a:buSzPct val="60000"/>
              <a:buFont typeface="Wingdings" pitchFamily="2" charset="2"/>
              <a:buNone/>
            </a:pPr>
            <a:r>
              <a:rPr lang="en-US" altLang="zh-CN" sz="2000" dirty="0">
                <a:solidFill>
                  <a:srgbClr val="FF0000"/>
                </a:solidFill>
                <a:latin typeface="华文中宋" panose="02010600040101010101" pitchFamily="2" charset="-122"/>
                <a:ea typeface="华文中宋" panose="02010600040101010101" pitchFamily="2" charset="-122"/>
              </a:rPr>
              <a:t>        </a:t>
            </a:r>
            <a:r>
              <a:rPr lang="en-US" altLang="zh-CN" sz="2000" dirty="0" err="1">
                <a:solidFill>
                  <a:srgbClr val="FF0000"/>
                </a:solidFill>
                <a:latin typeface="华文中宋" panose="02010600040101010101" pitchFamily="2" charset="-122"/>
                <a:ea typeface="华文中宋" panose="02010600040101010101" pitchFamily="2" charset="-122"/>
              </a:rPr>
              <a:t>plqu</a:t>
            </a:r>
            <a:r>
              <a:rPr lang="en-US" altLang="zh-CN" sz="2000" dirty="0">
                <a:solidFill>
                  <a:srgbClr val="FF0000"/>
                </a:solidFill>
                <a:latin typeface="华文中宋" panose="02010600040101010101" pitchFamily="2" charset="-122"/>
                <a:ea typeface="华文中宋" panose="02010600040101010101" pitchFamily="2" charset="-122"/>
              </a:rPr>
              <a:t>-&gt;front = p -&gt;link; </a:t>
            </a:r>
          </a:p>
          <a:p>
            <a:pPr defTabSz="0">
              <a:lnSpc>
                <a:spcPts val="3000"/>
              </a:lnSpc>
              <a:spcBef>
                <a:spcPts val="700"/>
              </a:spcBef>
              <a:buClr>
                <a:schemeClr val="accent2"/>
              </a:buClr>
              <a:buSzPct val="60000"/>
              <a:buFont typeface="Wingdings" pitchFamily="2" charset="2"/>
              <a:buNone/>
            </a:pPr>
            <a:r>
              <a:rPr lang="en-US" altLang="zh-CN" sz="2000" dirty="0">
                <a:solidFill>
                  <a:srgbClr val="FF0000"/>
                </a:solidFill>
                <a:latin typeface="华文中宋" panose="02010600040101010101" pitchFamily="2" charset="-122"/>
                <a:ea typeface="华文中宋" panose="02010600040101010101" pitchFamily="2" charset="-122"/>
              </a:rPr>
              <a:t>        free(p);</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a:t>
            </a:r>
          </a:p>
        </p:txBody>
      </p:sp>
      <p:sp>
        <p:nvSpPr>
          <p:cNvPr id="5" name="圆角矩形标注 4"/>
          <p:cNvSpPr/>
          <p:nvPr/>
        </p:nvSpPr>
        <p:spPr bwMode="auto">
          <a:xfrm>
            <a:off x="5572126" y="3957638"/>
            <a:ext cx="2400300" cy="669798"/>
          </a:xfrm>
          <a:prstGeom prst="wedgeRoundRectCallout">
            <a:avLst>
              <a:gd name="adj1" fmla="val -82788"/>
              <a:gd name="adj2" fmla="val 64203"/>
              <a:gd name="adj3" fmla="val 16667"/>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400" b="0" i="0" u="none" strike="noStrike" cap="none" normalizeH="0" baseline="0" dirty="0">
                <a:ln>
                  <a:noFill/>
                </a:ln>
                <a:solidFill>
                  <a:srgbClr val="1B10FC"/>
                </a:solidFill>
                <a:effectLst/>
                <a:latin typeface="Times New Roman" panose="02020603050405020304" pitchFamily="18" charset="0"/>
                <a:ea typeface="宋体" panose="02010600030101010101" pitchFamily="2" charset="-122"/>
                <a:cs typeface="Times New Roman" panose="02020603050405020304" pitchFamily="18" charset="0"/>
              </a:rPr>
              <a:t>Any question</a:t>
            </a:r>
            <a:r>
              <a:rPr lang="zh-CN" altLang="en-US" sz="2400" dirty="0">
                <a:solidFill>
                  <a:srgbClr val="1B10FC"/>
                </a:solidFill>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2400" b="0" i="0" u="none" strike="noStrike" cap="none" normalizeH="0" baseline="0" dirty="0">
              <a:ln>
                <a:noFill/>
              </a:ln>
              <a:solidFill>
                <a:srgbClr val="1B10FC"/>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20743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队列的链接表示</a:t>
            </a:r>
          </a:p>
        </p:txBody>
      </p:sp>
      <p:sp>
        <p:nvSpPr>
          <p:cNvPr id="3" name="内容占位符 2"/>
          <p:cNvSpPr>
            <a:spLocks noGrp="1"/>
          </p:cNvSpPr>
          <p:nvPr>
            <p:ph idx="1"/>
          </p:nvPr>
        </p:nvSpPr>
        <p:spPr>
          <a:xfrm>
            <a:off x="452354" y="1341438"/>
            <a:ext cx="8153400" cy="907087"/>
          </a:xfrm>
        </p:spPr>
        <p:txBody>
          <a:bodyPr/>
          <a:lstStyle/>
          <a:p>
            <a:r>
              <a:rPr lang="zh-CN" altLang="en-US" dirty="0"/>
              <a:t>取队头元素</a:t>
            </a:r>
            <a:endParaRPr lang="en-US" altLang="zh-CN" dirty="0"/>
          </a:p>
        </p:txBody>
      </p:sp>
      <p:sp>
        <p:nvSpPr>
          <p:cNvPr id="4" name="矩形 3"/>
          <p:cNvSpPr/>
          <p:nvPr/>
        </p:nvSpPr>
        <p:spPr>
          <a:xfrm>
            <a:off x="794479" y="2247908"/>
            <a:ext cx="6063521" cy="3463344"/>
          </a:xfrm>
          <a:prstGeom prst="rect">
            <a:avLst/>
          </a:prstGeom>
          <a:solidFill>
            <a:schemeClr val="accent3">
              <a:lumMod val="90000"/>
            </a:schemeClr>
          </a:solidFill>
          <a:ln w="9525">
            <a:noFill/>
            <a:miter lim="800000"/>
            <a:headEnd/>
            <a:tailEnd/>
          </a:ln>
        </p:spPr>
        <p:txBody>
          <a:bodyPr vert="horz" wrap="square" lIns="91440" tIns="45720" rIns="91440" bIns="45720" numCol="1" anchor="t" anchorCtr="0" compatLnSpc="1">
            <a:prstTxWarp prst="textNoShape">
              <a:avLst/>
            </a:prstTxWarp>
          </a:bodyPr>
          <a:lstStyle/>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Datatype </a:t>
            </a:r>
            <a:r>
              <a:rPr lang="en-US" altLang="zh-CN" sz="2000" dirty="0" err="1">
                <a:latin typeface="华文中宋" panose="02010600040101010101" pitchFamily="2" charset="-122"/>
                <a:ea typeface="华文中宋" panose="02010600040101010101" pitchFamily="2" charset="-122"/>
              </a:rPr>
              <a:t>frontQueue_link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PLinkQueue</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-&gt;front == NULL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 "Empty queue.\n "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else</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return (</a:t>
            </a:r>
            <a:r>
              <a:rPr lang="en-US" altLang="zh-CN" sz="2000" dirty="0" err="1">
                <a:latin typeface="华文中宋" panose="02010600040101010101" pitchFamily="2" charset="-122"/>
                <a:ea typeface="华文中宋" panose="02010600040101010101" pitchFamily="2" charset="-122"/>
              </a:rPr>
              <a:t>plqu</a:t>
            </a:r>
            <a:r>
              <a:rPr lang="en-US" altLang="zh-CN" sz="2000" dirty="0">
                <a:latin typeface="华文中宋" panose="02010600040101010101" pitchFamily="2" charset="-122"/>
                <a:ea typeface="华文中宋" panose="02010600040101010101" pitchFamily="2" charset="-122"/>
              </a:rPr>
              <a:t>-&gt;front-&gt;info);</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257039728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栈的实现</a:t>
            </a:r>
            <a:endParaRPr lang="zh-CN" altLang="en-US" dirty="0">
              <a:solidFill>
                <a:srgbClr val="555555"/>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FF0000"/>
                  </a:solidFill>
                  <a:latin typeface="黑体" pitchFamily="49" charset="-122"/>
                  <a:ea typeface="黑体" pitchFamily="49" charset="-122"/>
                  <a:sym typeface="微软雅黑" pitchFamily="34" charset="-122"/>
                </a:rPr>
                <a:t>队列的应用</a:t>
              </a:r>
              <a:endParaRPr lang="zh-CN" altLang="zh-CN" sz="2400" dirty="0">
                <a:solidFill>
                  <a:srgbClr val="FF0000"/>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队列及其实现</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栈的应用</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342" cy="254"/>
            </a:xfrm>
            <a:prstGeom prst="rect">
              <a:avLst/>
            </a:prstGeom>
            <a:noFill/>
            <a:ln w="9525">
              <a:noFill/>
              <a:miter lim="800000"/>
              <a:headEnd/>
              <a:tailEnd/>
            </a:ln>
          </p:spPr>
          <p:txBody>
            <a:bodyPr wrap="square">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 栈的定义与抽象数据类型</a:t>
              </a:r>
              <a:endParaRPr lang="zh-CN" altLang="en-US" sz="2400" dirty="0">
                <a:solidFill>
                  <a:srgbClr val="555555"/>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1439484972"/>
      </p:ext>
    </p:extLst>
  </p:cSld>
  <p:clrMapOvr>
    <a:masterClrMapping/>
  </p:clrMapOvr>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队列的应用：农夫过河</a:t>
            </a:r>
          </a:p>
        </p:txBody>
      </p:sp>
      <p:sp>
        <p:nvSpPr>
          <p:cNvPr id="3" name="内容占位符 2"/>
          <p:cNvSpPr>
            <a:spLocks noGrp="1"/>
          </p:cNvSpPr>
          <p:nvPr>
            <p:ph idx="1"/>
          </p:nvPr>
        </p:nvSpPr>
        <p:spPr>
          <a:xfrm>
            <a:off x="452354" y="1341438"/>
            <a:ext cx="8691646" cy="4784725"/>
          </a:xfrm>
        </p:spPr>
        <p:txBody>
          <a:bodyPr/>
          <a:lstStyle/>
          <a:p>
            <a:r>
              <a:rPr lang="zh-CN" altLang="en-US" sz="2400" dirty="0"/>
              <a:t>一个农夫带着一只狼、一只羊和一棵白菜，身处河的南岸。河中只有一条小船，小船只能容下农夫和一件物品，只有农夫能撑船。其中，</a:t>
            </a:r>
            <a:endParaRPr lang="en-US" altLang="zh-CN" sz="2400" dirty="0"/>
          </a:p>
          <a:p>
            <a:pPr lvl="1"/>
            <a:r>
              <a:rPr lang="zh-CN" altLang="en-US" sz="2000" dirty="0"/>
              <a:t>狼吃羊，羊吃白菜；</a:t>
            </a:r>
            <a:endParaRPr lang="en-US" altLang="zh-CN" sz="2000" dirty="0"/>
          </a:p>
          <a:p>
            <a:r>
              <a:rPr lang="zh-CN" altLang="en-US" sz="2400" dirty="0"/>
              <a:t>请问</a:t>
            </a:r>
          </a:p>
          <a:p>
            <a:pPr lvl="1"/>
            <a:r>
              <a:rPr lang="zh-CN" altLang="en-US" sz="2000" dirty="0"/>
              <a:t>农夫该采取什么方案才能将所有的东西全部安全运到北岸。</a:t>
            </a:r>
          </a:p>
          <a:p>
            <a:pPr lvl="1"/>
            <a:r>
              <a:rPr lang="zh-CN" altLang="en-US" sz="2000" dirty="0"/>
              <a:t>详细讲解使用队列求一个解的方法</a:t>
            </a:r>
            <a:endParaRPr lang="en-US" altLang="zh-CN" sz="2000" dirty="0"/>
          </a:p>
          <a:p>
            <a:r>
              <a:rPr lang="zh-CN" altLang="en-US" sz="2400" dirty="0"/>
              <a:t>思考</a:t>
            </a:r>
            <a:endParaRPr lang="en-US" altLang="zh-CN" sz="2400" dirty="0"/>
          </a:p>
          <a:p>
            <a:pPr lvl="1"/>
            <a:r>
              <a:rPr lang="zh-CN" altLang="en-US" sz="2000" dirty="0"/>
              <a:t>请问如何用栈求出全部解？</a:t>
            </a:r>
            <a:endParaRPr lang="en-US" altLang="zh-CN" sz="2000" dirty="0"/>
          </a:p>
        </p:txBody>
      </p:sp>
    </p:spTree>
    <p:extLst>
      <p:ext uri="{BB962C8B-B14F-4D97-AF65-F5344CB8AC3E}">
        <p14:creationId xmlns:p14="http://schemas.microsoft.com/office/powerpoint/2010/main" val="13605313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栈：抽象数据类型</a:t>
            </a:r>
          </a:p>
        </p:txBody>
      </p:sp>
      <p:sp>
        <p:nvSpPr>
          <p:cNvPr id="3" name="内容占位符 2"/>
          <p:cNvSpPr>
            <a:spLocks noGrp="1"/>
          </p:cNvSpPr>
          <p:nvPr>
            <p:ph idx="1"/>
          </p:nvPr>
        </p:nvSpPr>
        <p:spPr>
          <a:xfrm>
            <a:off x="962020" y="1543805"/>
            <a:ext cx="6922807" cy="4407289"/>
          </a:xfrm>
          <a:solidFill>
            <a:schemeClr val="tx1">
              <a:lumMod val="20000"/>
              <a:lumOff val="80000"/>
            </a:schemeClr>
          </a:solidFill>
        </p:spPr>
        <p:txBody>
          <a:bodyPr/>
          <a:lstStyle/>
          <a:p>
            <a:pPr marL="0" indent="0">
              <a:buNone/>
            </a:pPr>
            <a:r>
              <a:rPr lang="en-US" altLang="zh-CN" b="1" dirty="0"/>
              <a:t>ADT </a:t>
            </a:r>
            <a:r>
              <a:rPr lang="en-US" altLang="zh-CN" dirty="0">
                <a:solidFill>
                  <a:srgbClr val="3333CC"/>
                </a:solidFill>
              </a:rPr>
              <a:t>Stack</a:t>
            </a:r>
            <a:r>
              <a:rPr lang="en-US" altLang="zh-CN" dirty="0"/>
              <a:t> </a:t>
            </a:r>
            <a:r>
              <a:rPr lang="en-US" altLang="zh-CN" b="1" dirty="0"/>
              <a:t>is</a:t>
            </a:r>
          </a:p>
          <a:p>
            <a:pPr marL="0" indent="0">
              <a:buNone/>
            </a:pPr>
            <a:endParaRPr lang="en-US" altLang="zh-CN" dirty="0"/>
          </a:p>
          <a:p>
            <a:pPr marL="0" indent="0">
              <a:buNone/>
            </a:pPr>
            <a:r>
              <a:rPr lang="en-US" altLang="zh-CN" b="1" dirty="0"/>
              <a:t>operations</a:t>
            </a:r>
            <a:endParaRPr lang="en-US" altLang="zh-CN" dirty="0"/>
          </a:p>
          <a:p>
            <a:pPr marL="0" indent="0">
              <a:buNone/>
            </a:pPr>
            <a:r>
              <a:rPr lang="en-US" altLang="zh-CN" sz="2400" dirty="0"/>
              <a:t>   Stack  </a:t>
            </a:r>
            <a:r>
              <a:rPr lang="en-US" altLang="zh-CN" sz="2400" dirty="0" err="1"/>
              <a:t>createEmptyStack</a:t>
            </a:r>
            <a:r>
              <a:rPr lang="en-US" altLang="zh-CN" sz="2400" dirty="0"/>
              <a:t> (void)</a:t>
            </a:r>
          </a:p>
          <a:p>
            <a:pPr marL="0" indent="0">
              <a:buNone/>
            </a:pPr>
            <a:r>
              <a:rPr lang="en-US" altLang="zh-CN" sz="2400" dirty="0"/>
              <a:t>   </a:t>
            </a:r>
            <a:r>
              <a:rPr lang="en-US" altLang="zh-CN" sz="2400" dirty="0" err="1"/>
              <a:t>int</a:t>
            </a:r>
            <a:r>
              <a:rPr lang="en-US" altLang="zh-CN" sz="2400" dirty="0"/>
              <a:t>  </a:t>
            </a:r>
            <a:r>
              <a:rPr lang="en-US" altLang="zh-CN" sz="2400" dirty="0" err="1"/>
              <a:t>isEmptyStack</a:t>
            </a:r>
            <a:r>
              <a:rPr lang="en-US" altLang="zh-CN" sz="2400" dirty="0"/>
              <a:t> (Stack </a:t>
            </a:r>
            <a:r>
              <a:rPr lang="en-US" altLang="zh-CN" sz="2400" dirty="0" err="1"/>
              <a:t>st</a:t>
            </a:r>
            <a:r>
              <a:rPr lang="en-US" altLang="zh-CN" sz="2400" dirty="0"/>
              <a:t>)</a:t>
            </a:r>
          </a:p>
          <a:p>
            <a:pPr marL="0" indent="0">
              <a:buNone/>
            </a:pPr>
            <a:r>
              <a:rPr lang="en-US" altLang="zh-CN" sz="2400" dirty="0"/>
              <a:t>   void  push (Stack </a:t>
            </a:r>
            <a:r>
              <a:rPr lang="en-US" altLang="zh-CN" sz="2400" dirty="0" err="1"/>
              <a:t>st</a:t>
            </a:r>
            <a:r>
              <a:rPr lang="en-US" altLang="zh-CN" sz="2400" dirty="0"/>
              <a:t>, </a:t>
            </a:r>
            <a:r>
              <a:rPr lang="en-US" altLang="zh-CN" sz="2400" dirty="0" err="1"/>
              <a:t>DataType</a:t>
            </a:r>
            <a:r>
              <a:rPr lang="en-US" altLang="zh-CN" sz="2400" dirty="0"/>
              <a:t> x)</a:t>
            </a:r>
          </a:p>
          <a:p>
            <a:pPr marL="0" indent="0">
              <a:buNone/>
            </a:pPr>
            <a:r>
              <a:rPr lang="en-US" altLang="zh-CN" sz="2400" dirty="0"/>
              <a:t>   void  pop (Stack </a:t>
            </a:r>
            <a:r>
              <a:rPr lang="en-US" altLang="zh-CN" sz="2400" dirty="0" err="1"/>
              <a:t>st</a:t>
            </a:r>
            <a:r>
              <a:rPr lang="en-US" altLang="zh-CN" sz="2400" dirty="0"/>
              <a:t>)</a:t>
            </a:r>
          </a:p>
          <a:p>
            <a:pPr marL="0" indent="0">
              <a:buNone/>
            </a:pPr>
            <a:r>
              <a:rPr lang="en-US" altLang="zh-CN" sz="2400" dirty="0"/>
              <a:t>   </a:t>
            </a:r>
            <a:r>
              <a:rPr lang="en-US" altLang="zh-CN" sz="2400" dirty="0" err="1"/>
              <a:t>DataType</a:t>
            </a:r>
            <a:r>
              <a:rPr lang="en-US" altLang="zh-CN" sz="2400" dirty="0"/>
              <a:t>  top (Stack </a:t>
            </a:r>
            <a:r>
              <a:rPr lang="en-US" altLang="zh-CN" sz="2400" dirty="0" err="1"/>
              <a:t>st</a:t>
            </a:r>
            <a:r>
              <a:rPr lang="en-US" altLang="zh-CN" sz="2400" dirty="0"/>
              <a:t>)</a:t>
            </a:r>
          </a:p>
          <a:p>
            <a:pPr marL="0" indent="0">
              <a:buNone/>
            </a:pPr>
            <a:r>
              <a:rPr lang="en-US" altLang="zh-CN" b="1" dirty="0"/>
              <a:t>End ADT </a:t>
            </a:r>
            <a:r>
              <a:rPr lang="en-US" altLang="zh-CN" dirty="0">
                <a:solidFill>
                  <a:srgbClr val="3333CC"/>
                </a:solidFill>
              </a:rPr>
              <a:t>Stack</a:t>
            </a:r>
          </a:p>
        </p:txBody>
      </p:sp>
    </p:spTree>
    <p:extLst>
      <p:ext uri="{BB962C8B-B14F-4D97-AF65-F5344CB8AC3E}">
        <p14:creationId xmlns:p14="http://schemas.microsoft.com/office/powerpoint/2010/main" val="225958809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队列的应用：农夫过河</a:t>
            </a:r>
          </a:p>
        </p:txBody>
      </p:sp>
      <p:sp>
        <p:nvSpPr>
          <p:cNvPr id="3" name="内容占位符 2"/>
          <p:cNvSpPr>
            <a:spLocks noGrp="1"/>
          </p:cNvSpPr>
          <p:nvPr>
            <p:ph idx="1"/>
          </p:nvPr>
        </p:nvSpPr>
        <p:spPr>
          <a:xfrm>
            <a:off x="1406851" y="1316575"/>
            <a:ext cx="6115050" cy="4971103"/>
          </a:xfrm>
        </p:spPr>
        <p:txBody>
          <a:bodyPr/>
          <a:lstStyle/>
          <a:p>
            <a:r>
              <a:rPr lang="zh-CN" altLang="en-US" dirty="0"/>
              <a:t>农夫，狼，菜，羊</a:t>
            </a:r>
            <a:endParaRPr lang="en-US" altLang="zh-CN" dirty="0"/>
          </a:p>
          <a:p>
            <a:endParaRPr lang="en-US" altLang="zh-CN" dirty="0"/>
          </a:p>
          <a:p>
            <a:r>
              <a:rPr lang="zh-CN" altLang="en-US" dirty="0"/>
              <a:t>南岸</a:t>
            </a:r>
            <a:endParaRPr lang="en-US" altLang="zh-CN" dirty="0"/>
          </a:p>
          <a:p>
            <a:pPr marL="0" indent="0">
              <a:buNone/>
            </a:pPr>
            <a:r>
              <a:rPr lang="en-US" altLang="zh-CN" dirty="0"/>
              <a:t>   0000</a:t>
            </a:r>
          </a:p>
          <a:p>
            <a:endParaRPr lang="en-US" altLang="zh-CN" dirty="0"/>
          </a:p>
          <a:p>
            <a:endParaRPr lang="en-US" altLang="zh-CN" dirty="0"/>
          </a:p>
          <a:p>
            <a:r>
              <a:rPr lang="zh-CN" altLang="en-US" dirty="0"/>
              <a:t>北岸                                                </a:t>
            </a:r>
            <a:r>
              <a:rPr lang="en-US" altLang="zh-CN" dirty="0"/>
              <a:t>1111</a:t>
            </a:r>
          </a:p>
          <a:p>
            <a:r>
              <a:rPr lang="zh-CN" altLang="en-US" dirty="0"/>
              <a:t>安全状态有哪些？</a:t>
            </a:r>
            <a:endParaRPr lang="en-US" altLang="zh-CN" dirty="0"/>
          </a:p>
          <a:p>
            <a:pPr marL="0" indent="0">
              <a:buNone/>
            </a:pPr>
            <a:r>
              <a:rPr lang="en-US" altLang="zh-CN" sz="1800" dirty="0"/>
              <a:t>0001</a:t>
            </a:r>
            <a:r>
              <a:rPr lang="zh-CN" altLang="en-US" sz="1800" dirty="0"/>
              <a:t>，</a:t>
            </a:r>
            <a:r>
              <a:rPr lang="en-US" altLang="zh-CN" sz="1800" dirty="0"/>
              <a:t>0010</a:t>
            </a:r>
            <a:r>
              <a:rPr lang="zh-CN" altLang="en-US" sz="1800" dirty="0"/>
              <a:t>，</a:t>
            </a:r>
            <a:r>
              <a:rPr lang="en-US" altLang="zh-CN" sz="1800" dirty="0">
                <a:solidFill>
                  <a:srgbClr val="FF0000"/>
                </a:solidFill>
              </a:rPr>
              <a:t>0011</a:t>
            </a:r>
            <a:r>
              <a:rPr lang="zh-CN" altLang="en-US" sz="1800" dirty="0">
                <a:solidFill>
                  <a:schemeClr val="bg1">
                    <a:lumMod val="10000"/>
                  </a:schemeClr>
                </a:solidFill>
              </a:rPr>
              <a:t>，</a:t>
            </a:r>
            <a:r>
              <a:rPr lang="en-US" altLang="zh-CN" sz="1800" dirty="0">
                <a:solidFill>
                  <a:schemeClr val="bg1">
                    <a:lumMod val="10000"/>
                  </a:schemeClr>
                </a:solidFill>
              </a:rPr>
              <a:t>0100</a:t>
            </a:r>
            <a:r>
              <a:rPr lang="zh-CN" altLang="en-US" sz="1800" dirty="0">
                <a:solidFill>
                  <a:schemeClr val="bg1">
                    <a:lumMod val="10000"/>
                  </a:schemeClr>
                </a:solidFill>
              </a:rPr>
              <a:t>，</a:t>
            </a:r>
            <a:r>
              <a:rPr lang="en-US" altLang="zh-CN" sz="1800" dirty="0">
                <a:solidFill>
                  <a:srgbClr val="FF0000"/>
                </a:solidFill>
              </a:rPr>
              <a:t>0101</a:t>
            </a:r>
            <a:r>
              <a:rPr lang="zh-CN" altLang="en-US" sz="1800" dirty="0">
                <a:solidFill>
                  <a:schemeClr val="bg1">
                    <a:lumMod val="10000"/>
                  </a:schemeClr>
                </a:solidFill>
              </a:rPr>
              <a:t>，</a:t>
            </a:r>
            <a:r>
              <a:rPr lang="en-US" altLang="zh-CN" sz="1800" dirty="0">
                <a:solidFill>
                  <a:schemeClr val="bg1">
                    <a:lumMod val="10000"/>
                  </a:schemeClr>
                </a:solidFill>
              </a:rPr>
              <a:t>0110</a:t>
            </a:r>
            <a:r>
              <a:rPr lang="zh-CN" altLang="en-US" sz="1800" dirty="0">
                <a:solidFill>
                  <a:schemeClr val="bg1">
                    <a:lumMod val="10000"/>
                  </a:schemeClr>
                </a:solidFill>
              </a:rPr>
              <a:t>，</a:t>
            </a:r>
            <a:r>
              <a:rPr lang="en-US" altLang="zh-CN" sz="1800" dirty="0">
                <a:solidFill>
                  <a:srgbClr val="FF0000"/>
                </a:solidFill>
              </a:rPr>
              <a:t>0111</a:t>
            </a:r>
            <a:r>
              <a:rPr lang="zh-CN" altLang="en-US" sz="1800" dirty="0">
                <a:solidFill>
                  <a:schemeClr val="bg1">
                    <a:lumMod val="10000"/>
                  </a:schemeClr>
                </a:solidFill>
              </a:rPr>
              <a:t>，</a:t>
            </a:r>
            <a:r>
              <a:rPr lang="en-US" altLang="zh-CN" sz="1800" dirty="0">
                <a:solidFill>
                  <a:srgbClr val="FF0000"/>
                </a:solidFill>
              </a:rPr>
              <a:t>1000</a:t>
            </a:r>
            <a:r>
              <a:rPr lang="zh-CN" altLang="en-US" sz="1800" dirty="0">
                <a:solidFill>
                  <a:schemeClr val="bg1">
                    <a:lumMod val="10000"/>
                  </a:schemeClr>
                </a:solidFill>
              </a:rPr>
              <a:t>，</a:t>
            </a:r>
            <a:r>
              <a:rPr lang="en-US" altLang="zh-CN" sz="1800" dirty="0">
                <a:solidFill>
                  <a:schemeClr val="bg1">
                    <a:lumMod val="10000"/>
                  </a:schemeClr>
                </a:solidFill>
              </a:rPr>
              <a:t>1001</a:t>
            </a:r>
            <a:r>
              <a:rPr lang="zh-CN" altLang="en-US" sz="1800" dirty="0">
                <a:solidFill>
                  <a:schemeClr val="bg1">
                    <a:lumMod val="10000"/>
                  </a:schemeClr>
                </a:solidFill>
              </a:rPr>
              <a:t>，</a:t>
            </a:r>
            <a:r>
              <a:rPr lang="en-US" altLang="zh-CN" sz="1800" dirty="0">
                <a:solidFill>
                  <a:srgbClr val="FF0000"/>
                </a:solidFill>
              </a:rPr>
              <a:t>1010</a:t>
            </a:r>
            <a:r>
              <a:rPr lang="zh-CN" altLang="en-US" sz="1800" dirty="0">
                <a:solidFill>
                  <a:schemeClr val="bg1">
                    <a:lumMod val="10000"/>
                  </a:schemeClr>
                </a:solidFill>
              </a:rPr>
              <a:t>，</a:t>
            </a:r>
            <a:r>
              <a:rPr lang="en-US" altLang="zh-CN" sz="1800" dirty="0">
                <a:solidFill>
                  <a:schemeClr val="bg1">
                    <a:lumMod val="10000"/>
                  </a:schemeClr>
                </a:solidFill>
              </a:rPr>
              <a:t>1011</a:t>
            </a:r>
            <a:r>
              <a:rPr lang="zh-CN" altLang="en-US" sz="1800" dirty="0">
                <a:solidFill>
                  <a:schemeClr val="bg1">
                    <a:lumMod val="10000"/>
                  </a:schemeClr>
                </a:solidFill>
              </a:rPr>
              <a:t>，</a:t>
            </a:r>
            <a:r>
              <a:rPr lang="en-US" altLang="zh-CN" sz="1800" dirty="0">
                <a:solidFill>
                  <a:srgbClr val="FF0000"/>
                </a:solidFill>
              </a:rPr>
              <a:t>1100</a:t>
            </a:r>
            <a:r>
              <a:rPr lang="zh-CN" altLang="en-US" sz="1800" dirty="0">
                <a:solidFill>
                  <a:schemeClr val="bg1">
                    <a:lumMod val="10000"/>
                  </a:schemeClr>
                </a:solidFill>
              </a:rPr>
              <a:t>，</a:t>
            </a:r>
            <a:r>
              <a:rPr lang="en-US" altLang="zh-CN" sz="1800" dirty="0">
                <a:solidFill>
                  <a:schemeClr val="bg1">
                    <a:lumMod val="10000"/>
                  </a:schemeClr>
                </a:solidFill>
              </a:rPr>
              <a:t>1101</a:t>
            </a:r>
            <a:r>
              <a:rPr lang="zh-CN" altLang="en-US" sz="1800" dirty="0">
                <a:solidFill>
                  <a:schemeClr val="bg1">
                    <a:lumMod val="10000"/>
                  </a:schemeClr>
                </a:solidFill>
              </a:rPr>
              <a:t>，</a:t>
            </a:r>
            <a:r>
              <a:rPr lang="en-US" altLang="zh-CN" sz="1800" dirty="0">
                <a:solidFill>
                  <a:schemeClr val="bg1">
                    <a:lumMod val="10000"/>
                  </a:schemeClr>
                </a:solidFill>
              </a:rPr>
              <a:t>1110</a:t>
            </a:r>
          </a:p>
        </p:txBody>
      </p:sp>
    </p:spTree>
    <p:extLst>
      <p:ext uri="{BB962C8B-B14F-4D97-AF65-F5344CB8AC3E}">
        <p14:creationId xmlns:p14="http://schemas.microsoft.com/office/powerpoint/2010/main" val="2093176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队列的应用：农夫过河</a:t>
            </a:r>
          </a:p>
        </p:txBody>
      </p:sp>
      <p:sp>
        <p:nvSpPr>
          <p:cNvPr id="3" name="内容占位符 2"/>
          <p:cNvSpPr>
            <a:spLocks noGrp="1"/>
          </p:cNvSpPr>
          <p:nvPr>
            <p:ph idx="1"/>
          </p:nvPr>
        </p:nvSpPr>
        <p:spPr>
          <a:xfrm>
            <a:off x="1482265" y="1492853"/>
            <a:ext cx="6851029" cy="3872293"/>
          </a:xfrm>
        </p:spPr>
        <p:txBody>
          <a:bodyPr/>
          <a:lstStyle/>
          <a:p>
            <a:r>
              <a:rPr lang="zh-CN" altLang="en-US" dirty="0"/>
              <a:t>农夫，狼，菜，羊</a:t>
            </a:r>
            <a:endParaRPr lang="en-US" altLang="zh-CN" dirty="0"/>
          </a:p>
          <a:p>
            <a:r>
              <a:rPr lang="zh-CN" altLang="en-US" dirty="0"/>
              <a:t>南岸</a:t>
            </a:r>
            <a:endParaRPr lang="en-US" altLang="zh-CN" dirty="0"/>
          </a:p>
          <a:p>
            <a:pPr marL="0" indent="0">
              <a:buNone/>
            </a:pPr>
            <a:r>
              <a:rPr lang="en-US" altLang="zh-CN" dirty="0"/>
              <a:t>   0000   0001   0010  0100  0110</a:t>
            </a:r>
          </a:p>
          <a:p>
            <a:endParaRPr lang="en-US" altLang="zh-CN" dirty="0"/>
          </a:p>
          <a:p>
            <a:endParaRPr lang="en-US" altLang="zh-CN" dirty="0"/>
          </a:p>
          <a:p>
            <a:r>
              <a:rPr lang="en-US" altLang="zh-CN" dirty="0"/>
              <a:t>1001   1011  1101  </a:t>
            </a:r>
            <a:r>
              <a:rPr lang="en-US" altLang="zh-CN"/>
              <a:t>1110   1111</a:t>
            </a:r>
            <a:endParaRPr lang="en-US" altLang="zh-CN" dirty="0"/>
          </a:p>
          <a:p>
            <a:r>
              <a:rPr lang="zh-CN" altLang="en-US" dirty="0"/>
              <a:t>北岸                                                </a:t>
            </a:r>
            <a:r>
              <a:rPr lang="en-US" altLang="zh-CN" dirty="0"/>
              <a:t>1111</a:t>
            </a:r>
          </a:p>
          <a:p>
            <a:pPr marL="0" indent="0">
              <a:buNone/>
            </a:pPr>
            <a:r>
              <a:rPr lang="en-US" altLang="zh-CN" sz="1800" dirty="0"/>
              <a:t>0001</a:t>
            </a:r>
            <a:r>
              <a:rPr lang="zh-CN" altLang="en-US" sz="1800" dirty="0"/>
              <a:t>，</a:t>
            </a:r>
            <a:r>
              <a:rPr lang="en-US" altLang="zh-CN" sz="1800" dirty="0"/>
              <a:t>0010</a:t>
            </a:r>
            <a:r>
              <a:rPr lang="zh-CN" altLang="en-US" sz="1800" dirty="0"/>
              <a:t>，</a:t>
            </a:r>
            <a:r>
              <a:rPr lang="en-US" altLang="zh-CN" sz="1800" dirty="0">
                <a:solidFill>
                  <a:srgbClr val="FF0000"/>
                </a:solidFill>
              </a:rPr>
              <a:t>0011</a:t>
            </a:r>
            <a:r>
              <a:rPr lang="zh-CN" altLang="en-US" sz="1800" dirty="0">
                <a:solidFill>
                  <a:schemeClr val="bg1">
                    <a:lumMod val="10000"/>
                  </a:schemeClr>
                </a:solidFill>
              </a:rPr>
              <a:t>，</a:t>
            </a:r>
            <a:r>
              <a:rPr lang="en-US" altLang="zh-CN" sz="1800" dirty="0">
                <a:solidFill>
                  <a:schemeClr val="bg1">
                    <a:lumMod val="10000"/>
                  </a:schemeClr>
                </a:solidFill>
              </a:rPr>
              <a:t>0100</a:t>
            </a:r>
            <a:r>
              <a:rPr lang="zh-CN" altLang="en-US" sz="1800" dirty="0">
                <a:solidFill>
                  <a:schemeClr val="bg1">
                    <a:lumMod val="10000"/>
                  </a:schemeClr>
                </a:solidFill>
              </a:rPr>
              <a:t>，</a:t>
            </a:r>
            <a:r>
              <a:rPr lang="en-US" altLang="zh-CN" sz="1800" dirty="0">
                <a:solidFill>
                  <a:srgbClr val="FF0000"/>
                </a:solidFill>
              </a:rPr>
              <a:t>0101</a:t>
            </a:r>
            <a:r>
              <a:rPr lang="zh-CN" altLang="en-US" sz="1800" dirty="0">
                <a:solidFill>
                  <a:schemeClr val="bg1">
                    <a:lumMod val="10000"/>
                  </a:schemeClr>
                </a:solidFill>
              </a:rPr>
              <a:t>，</a:t>
            </a:r>
            <a:r>
              <a:rPr lang="en-US" altLang="zh-CN" sz="1800" dirty="0">
                <a:solidFill>
                  <a:schemeClr val="bg1">
                    <a:lumMod val="10000"/>
                  </a:schemeClr>
                </a:solidFill>
              </a:rPr>
              <a:t>0110</a:t>
            </a:r>
            <a:r>
              <a:rPr lang="zh-CN" altLang="en-US" sz="1800" dirty="0">
                <a:solidFill>
                  <a:schemeClr val="bg1">
                    <a:lumMod val="10000"/>
                  </a:schemeClr>
                </a:solidFill>
              </a:rPr>
              <a:t>，</a:t>
            </a:r>
            <a:r>
              <a:rPr lang="en-US" altLang="zh-CN" sz="1800" dirty="0">
                <a:solidFill>
                  <a:srgbClr val="FF0000"/>
                </a:solidFill>
              </a:rPr>
              <a:t>0111</a:t>
            </a:r>
            <a:r>
              <a:rPr lang="zh-CN" altLang="en-US" sz="1800" dirty="0">
                <a:solidFill>
                  <a:schemeClr val="bg1">
                    <a:lumMod val="10000"/>
                  </a:schemeClr>
                </a:solidFill>
              </a:rPr>
              <a:t>，</a:t>
            </a:r>
            <a:r>
              <a:rPr lang="en-US" altLang="zh-CN" sz="1800" dirty="0">
                <a:solidFill>
                  <a:srgbClr val="FF0000"/>
                </a:solidFill>
              </a:rPr>
              <a:t>1000</a:t>
            </a:r>
            <a:r>
              <a:rPr lang="zh-CN" altLang="en-US" sz="1800" dirty="0">
                <a:solidFill>
                  <a:schemeClr val="bg1">
                    <a:lumMod val="10000"/>
                  </a:schemeClr>
                </a:solidFill>
              </a:rPr>
              <a:t>，</a:t>
            </a:r>
            <a:r>
              <a:rPr lang="en-US" altLang="zh-CN" sz="1800" dirty="0">
                <a:solidFill>
                  <a:schemeClr val="bg1">
                    <a:lumMod val="10000"/>
                  </a:schemeClr>
                </a:solidFill>
              </a:rPr>
              <a:t>1001</a:t>
            </a:r>
            <a:r>
              <a:rPr lang="zh-CN" altLang="en-US" sz="1800" dirty="0">
                <a:solidFill>
                  <a:schemeClr val="bg1">
                    <a:lumMod val="10000"/>
                  </a:schemeClr>
                </a:solidFill>
              </a:rPr>
              <a:t>，</a:t>
            </a:r>
            <a:r>
              <a:rPr lang="en-US" altLang="zh-CN" sz="1800" dirty="0">
                <a:solidFill>
                  <a:srgbClr val="FF0000"/>
                </a:solidFill>
              </a:rPr>
              <a:t>1010</a:t>
            </a:r>
            <a:r>
              <a:rPr lang="zh-CN" altLang="en-US" sz="1800" dirty="0">
                <a:solidFill>
                  <a:schemeClr val="bg1">
                    <a:lumMod val="10000"/>
                  </a:schemeClr>
                </a:solidFill>
              </a:rPr>
              <a:t>，</a:t>
            </a:r>
            <a:r>
              <a:rPr lang="en-US" altLang="zh-CN" sz="1800" dirty="0">
                <a:solidFill>
                  <a:schemeClr val="bg1">
                    <a:lumMod val="10000"/>
                  </a:schemeClr>
                </a:solidFill>
              </a:rPr>
              <a:t>1011</a:t>
            </a:r>
            <a:r>
              <a:rPr lang="zh-CN" altLang="en-US" sz="1800" dirty="0">
                <a:solidFill>
                  <a:schemeClr val="bg1">
                    <a:lumMod val="10000"/>
                  </a:schemeClr>
                </a:solidFill>
              </a:rPr>
              <a:t>，</a:t>
            </a:r>
            <a:r>
              <a:rPr lang="en-US" altLang="zh-CN" sz="1800" dirty="0">
                <a:solidFill>
                  <a:srgbClr val="FF0000"/>
                </a:solidFill>
              </a:rPr>
              <a:t>1100</a:t>
            </a:r>
            <a:r>
              <a:rPr lang="zh-CN" altLang="en-US" sz="1800" dirty="0">
                <a:solidFill>
                  <a:schemeClr val="bg1">
                    <a:lumMod val="10000"/>
                  </a:schemeClr>
                </a:solidFill>
              </a:rPr>
              <a:t>，</a:t>
            </a:r>
            <a:r>
              <a:rPr lang="en-US" altLang="zh-CN" sz="1800" dirty="0">
                <a:solidFill>
                  <a:schemeClr val="bg1">
                    <a:lumMod val="10000"/>
                  </a:schemeClr>
                </a:solidFill>
              </a:rPr>
              <a:t>1101</a:t>
            </a:r>
            <a:r>
              <a:rPr lang="zh-CN" altLang="en-US" sz="1800" dirty="0">
                <a:solidFill>
                  <a:schemeClr val="bg1">
                    <a:lumMod val="10000"/>
                  </a:schemeClr>
                </a:solidFill>
              </a:rPr>
              <a:t>，</a:t>
            </a:r>
            <a:r>
              <a:rPr lang="en-US" altLang="zh-CN" sz="1800" dirty="0">
                <a:solidFill>
                  <a:schemeClr val="bg1">
                    <a:lumMod val="10000"/>
                  </a:schemeClr>
                </a:solidFill>
              </a:rPr>
              <a:t>1110</a:t>
            </a:r>
          </a:p>
        </p:txBody>
      </p:sp>
    </p:spTree>
    <p:extLst>
      <p:ext uri="{BB962C8B-B14F-4D97-AF65-F5344CB8AC3E}">
        <p14:creationId xmlns:p14="http://schemas.microsoft.com/office/powerpoint/2010/main" val="1575099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队列的应用：农夫过河</a:t>
            </a:r>
          </a:p>
        </p:txBody>
      </p:sp>
      <p:sp>
        <p:nvSpPr>
          <p:cNvPr id="3" name="内容占位符 2"/>
          <p:cNvSpPr>
            <a:spLocks noGrp="1"/>
          </p:cNvSpPr>
          <p:nvPr>
            <p:ph idx="1"/>
          </p:nvPr>
        </p:nvSpPr>
        <p:spPr>
          <a:xfrm>
            <a:off x="452354" y="1341439"/>
            <a:ext cx="8153400" cy="502351"/>
          </a:xfrm>
        </p:spPr>
        <p:txBody>
          <a:bodyPr/>
          <a:lstStyle/>
          <a:p>
            <a:r>
              <a:rPr lang="zh-CN" altLang="en-US" dirty="0"/>
              <a:t>确定每个角色位置的函数</a:t>
            </a:r>
            <a:endParaRPr lang="en-US" altLang="zh-CN" dirty="0"/>
          </a:p>
        </p:txBody>
      </p:sp>
      <p:sp>
        <p:nvSpPr>
          <p:cNvPr id="4" name="矩形 3"/>
          <p:cNvSpPr/>
          <p:nvPr/>
        </p:nvSpPr>
        <p:spPr>
          <a:xfrm>
            <a:off x="1483477" y="1993692"/>
            <a:ext cx="6405646" cy="4278094"/>
          </a:xfrm>
          <a:prstGeom prst="rect">
            <a:avLst/>
          </a:prstGeom>
          <a:solidFill>
            <a:schemeClr val="bg1">
              <a:lumMod val="90000"/>
            </a:schemeClr>
          </a:solidFill>
        </p:spPr>
        <p:txBody>
          <a:bodyPr wrap="square">
            <a:spAutoFit/>
          </a:bodyPr>
          <a:lstStyle/>
          <a:p>
            <a:pPr marR="53730"/>
            <a:r>
              <a:rPr lang="en-US" altLang="zh-CN" sz="1600" dirty="0" err="1">
                <a:latin typeface="华文中宋" panose="02010600040101010101" pitchFamily="2" charset="-122"/>
                <a:ea typeface="华文中宋" panose="02010600040101010101" pitchFamily="2" charset="-122"/>
              </a:rPr>
              <a:t>int</a:t>
            </a:r>
            <a:r>
              <a:rPr lang="en-US" altLang="zh-CN" sz="1600" dirty="0">
                <a:latin typeface="华文中宋" panose="02010600040101010101" pitchFamily="2" charset="-122"/>
                <a:ea typeface="华文中宋" panose="02010600040101010101" pitchFamily="2" charset="-122"/>
              </a:rPr>
              <a:t> farmer(</a:t>
            </a:r>
            <a:r>
              <a:rPr lang="en-US" altLang="zh-CN" sz="1600" dirty="0" err="1">
                <a:latin typeface="华文中宋" panose="02010600040101010101" pitchFamily="2" charset="-122"/>
                <a:ea typeface="华文中宋" panose="02010600040101010101" pitchFamily="2" charset="-122"/>
              </a:rPr>
              <a:t>int</a:t>
            </a:r>
            <a:r>
              <a:rPr lang="en-US" altLang="zh-CN" sz="1600" dirty="0">
                <a:latin typeface="华文中宋" panose="02010600040101010101" pitchFamily="2" charset="-122"/>
                <a:ea typeface="华文中宋" panose="02010600040101010101" pitchFamily="2" charset="-122"/>
              </a:rPr>
              <a:t> location) </a:t>
            </a:r>
          </a:p>
          <a:p>
            <a:pPr marR="53730"/>
            <a:r>
              <a:rPr lang="en-US" altLang="zh-CN" sz="1600" dirty="0">
                <a:latin typeface="华文中宋" panose="02010600040101010101" pitchFamily="2" charset="-122"/>
                <a:ea typeface="华文中宋" panose="02010600040101010101" pitchFamily="2" charset="-122"/>
              </a:rPr>
              <a:t>{</a:t>
            </a:r>
          </a:p>
          <a:p>
            <a:pPr marR="53730"/>
            <a:r>
              <a:rPr lang="en-US" altLang="zh-CN" sz="1600" dirty="0">
                <a:latin typeface="华文中宋" panose="02010600040101010101" pitchFamily="2" charset="-122"/>
                <a:ea typeface="华文中宋" panose="02010600040101010101" pitchFamily="2" charset="-122"/>
              </a:rPr>
              <a:t>  return (0 != (location &amp; 0x08));</a:t>
            </a:r>
          </a:p>
          <a:p>
            <a:pPr marR="53730"/>
            <a:r>
              <a:rPr lang="en-US" altLang="zh-CN" sz="1600" dirty="0">
                <a:latin typeface="华文中宋" panose="02010600040101010101" pitchFamily="2" charset="-122"/>
                <a:ea typeface="华文中宋" panose="02010600040101010101" pitchFamily="2" charset="-122"/>
              </a:rPr>
              <a:t>}</a:t>
            </a:r>
          </a:p>
          <a:p>
            <a:pPr marR="53730"/>
            <a:endParaRPr lang="en-US" altLang="zh-CN" sz="1600" dirty="0">
              <a:latin typeface="华文中宋" panose="02010600040101010101" pitchFamily="2" charset="-122"/>
              <a:ea typeface="华文中宋" panose="02010600040101010101" pitchFamily="2" charset="-122"/>
            </a:endParaRPr>
          </a:p>
          <a:p>
            <a:pPr marR="53730"/>
            <a:r>
              <a:rPr lang="en-US" altLang="zh-CN" sz="1600" dirty="0" err="1">
                <a:latin typeface="华文中宋" panose="02010600040101010101" pitchFamily="2" charset="-122"/>
                <a:ea typeface="华文中宋" panose="02010600040101010101" pitchFamily="2" charset="-122"/>
              </a:rPr>
              <a:t>int</a:t>
            </a:r>
            <a:r>
              <a:rPr lang="en-US" altLang="zh-CN" sz="1600" dirty="0">
                <a:latin typeface="华文中宋" panose="02010600040101010101" pitchFamily="2" charset="-122"/>
                <a:ea typeface="华文中宋" panose="02010600040101010101" pitchFamily="2" charset="-122"/>
              </a:rPr>
              <a:t> wolf(</a:t>
            </a:r>
            <a:r>
              <a:rPr lang="en-US" altLang="zh-CN" sz="1600" dirty="0" err="1">
                <a:latin typeface="华文中宋" panose="02010600040101010101" pitchFamily="2" charset="-122"/>
                <a:ea typeface="华文中宋" panose="02010600040101010101" pitchFamily="2" charset="-122"/>
              </a:rPr>
              <a:t>int</a:t>
            </a:r>
            <a:r>
              <a:rPr lang="en-US" altLang="zh-CN" sz="1600" dirty="0">
                <a:latin typeface="华文中宋" panose="02010600040101010101" pitchFamily="2" charset="-122"/>
                <a:ea typeface="华文中宋" panose="02010600040101010101" pitchFamily="2" charset="-122"/>
              </a:rPr>
              <a:t> location) </a:t>
            </a:r>
          </a:p>
          <a:p>
            <a:pPr marR="53730"/>
            <a:r>
              <a:rPr lang="en-US" altLang="zh-CN" sz="1600" dirty="0">
                <a:latin typeface="华文中宋" panose="02010600040101010101" pitchFamily="2" charset="-122"/>
                <a:ea typeface="华文中宋" panose="02010600040101010101" pitchFamily="2" charset="-122"/>
              </a:rPr>
              <a:t>{</a:t>
            </a:r>
          </a:p>
          <a:p>
            <a:pPr marR="53730"/>
            <a:r>
              <a:rPr lang="en-US" altLang="zh-CN" sz="1600" dirty="0">
                <a:latin typeface="华文中宋" panose="02010600040101010101" pitchFamily="2" charset="-122"/>
                <a:ea typeface="华文中宋" panose="02010600040101010101" pitchFamily="2" charset="-122"/>
              </a:rPr>
              <a:t>  return (0 != (location &amp; 0x04));</a:t>
            </a:r>
          </a:p>
          <a:p>
            <a:pPr marR="53730"/>
            <a:r>
              <a:rPr lang="en-US" altLang="zh-CN" sz="1600" dirty="0">
                <a:latin typeface="华文中宋" panose="02010600040101010101" pitchFamily="2" charset="-122"/>
                <a:ea typeface="华文中宋" panose="02010600040101010101" pitchFamily="2" charset="-122"/>
              </a:rPr>
              <a:t>}</a:t>
            </a:r>
          </a:p>
          <a:p>
            <a:pPr marR="53730"/>
            <a:r>
              <a:rPr lang="en-US" altLang="zh-CN" sz="1600" dirty="0" err="1">
                <a:latin typeface="华文中宋" panose="02010600040101010101" pitchFamily="2" charset="-122"/>
                <a:ea typeface="华文中宋" panose="02010600040101010101" pitchFamily="2" charset="-122"/>
              </a:rPr>
              <a:t>int</a:t>
            </a:r>
            <a:r>
              <a:rPr lang="en-US" altLang="zh-CN" sz="1600" dirty="0">
                <a:latin typeface="华文中宋" panose="02010600040101010101" pitchFamily="2" charset="-122"/>
                <a:ea typeface="华文中宋" panose="02010600040101010101" pitchFamily="2" charset="-122"/>
              </a:rPr>
              <a:t> cabbage(</a:t>
            </a:r>
            <a:r>
              <a:rPr lang="en-US" altLang="zh-CN" sz="1600" dirty="0" err="1">
                <a:latin typeface="华文中宋" panose="02010600040101010101" pitchFamily="2" charset="-122"/>
                <a:ea typeface="华文中宋" panose="02010600040101010101" pitchFamily="2" charset="-122"/>
              </a:rPr>
              <a:t>int</a:t>
            </a:r>
            <a:r>
              <a:rPr lang="en-US" altLang="zh-CN" sz="1600" dirty="0">
                <a:latin typeface="华文中宋" panose="02010600040101010101" pitchFamily="2" charset="-122"/>
                <a:ea typeface="华文中宋" panose="02010600040101010101" pitchFamily="2" charset="-122"/>
              </a:rPr>
              <a:t> location) </a:t>
            </a:r>
          </a:p>
          <a:p>
            <a:pPr marR="53730"/>
            <a:r>
              <a:rPr lang="en-US" altLang="zh-CN" sz="1600" dirty="0">
                <a:latin typeface="华文中宋" panose="02010600040101010101" pitchFamily="2" charset="-122"/>
                <a:ea typeface="华文中宋" panose="02010600040101010101" pitchFamily="2" charset="-122"/>
              </a:rPr>
              <a:t>{</a:t>
            </a:r>
          </a:p>
          <a:p>
            <a:pPr marR="53730"/>
            <a:r>
              <a:rPr lang="en-US" altLang="zh-CN" sz="1600" dirty="0">
                <a:latin typeface="华文中宋" panose="02010600040101010101" pitchFamily="2" charset="-122"/>
                <a:ea typeface="华文中宋" panose="02010600040101010101" pitchFamily="2" charset="-122"/>
              </a:rPr>
              <a:t>    return (0 != (location &amp; 0x02));</a:t>
            </a:r>
          </a:p>
          <a:p>
            <a:pPr marR="53730"/>
            <a:r>
              <a:rPr lang="en-US" altLang="zh-CN" sz="1600" dirty="0">
                <a:latin typeface="华文中宋" panose="02010600040101010101" pitchFamily="2" charset="-122"/>
                <a:ea typeface="华文中宋" panose="02010600040101010101" pitchFamily="2" charset="-122"/>
              </a:rPr>
              <a:t>}</a:t>
            </a:r>
          </a:p>
          <a:p>
            <a:pPr marR="53730"/>
            <a:r>
              <a:rPr lang="en-US" altLang="zh-CN" sz="1600" dirty="0" err="1">
                <a:latin typeface="华文中宋" panose="02010600040101010101" pitchFamily="2" charset="-122"/>
                <a:ea typeface="华文中宋" panose="02010600040101010101" pitchFamily="2" charset="-122"/>
              </a:rPr>
              <a:t>int</a:t>
            </a:r>
            <a:r>
              <a:rPr lang="en-US" altLang="zh-CN" sz="1600" dirty="0">
                <a:latin typeface="华文中宋" panose="02010600040101010101" pitchFamily="2" charset="-122"/>
                <a:ea typeface="华文中宋" panose="02010600040101010101" pitchFamily="2" charset="-122"/>
              </a:rPr>
              <a:t> goat(</a:t>
            </a:r>
            <a:r>
              <a:rPr lang="en-US" altLang="zh-CN" sz="1600" dirty="0" err="1">
                <a:latin typeface="华文中宋" panose="02010600040101010101" pitchFamily="2" charset="-122"/>
                <a:ea typeface="华文中宋" panose="02010600040101010101" pitchFamily="2" charset="-122"/>
              </a:rPr>
              <a:t>int</a:t>
            </a:r>
            <a:r>
              <a:rPr lang="en-US" altLang="zh-CN" sz="1600" dirty="0">
                <a:latin typeface="华文中宋" panose="02010600040101010101" pitchFamily="2" charset="-122"/>
                <a:ea typeface="华文中宋" panose="02010600040101010101" pitchFamily="2" charset="-122"/>
              </a:rPr>
              <a:t> location)</a:t>
            </a:r>
          </a:p>
          <a:p>
            <a:pPr marR="53730"/>
            <a:r>
              <a:rPr lang="en-US" altLang="zh-CN" sz="1600" dirty="0">
                <a:latin typeface="华文中宋" panose="02010600040101010101" pitchFamily="2" charset="-122"/>
                <a:ea typeface="华文中宋" panose="02010600040101010101" pitchFamily="2" charset="-122"/>
              </a:rPr>
              <a:t>{</a:t>
            </a:r>
          </a:p>
          <a:p>
            <a:pPr marR="53730"/>
            <a:r>
              <a:rPr lang="en-US" altLang="zh-CN" sz="1600" dirty="0">
                <a:latin typeface="华文中宋" panose="02010600040101010101" pitchFamily="2" charset="-122"/>
                <a:ea typeface="华文中宋" panose="02010600040101010101" pitchFamily="2" charset="-122"/>
              </a:rPr>
              <a:t>   return (0 !=(location &amp; 0x01));</a:t>
            </a:r>
          </a:p>
          <a:p>
            <a:pPr marR="53730"/>
            <a:r>
              <a:rPr lang="en-US" altLang="zh-CN" sz="1600" dirty="0">
                <a:latin typeface="华文中宋" panose="02010600040101010101" pitchFamily="2" charset="-122"/>
                <a:ea typeface="华文中宋" panose="02010600040101010101" pitchFamily="2" charset="-122"/>
              </a:rPr>
              <a:t>}</a:t>
            </a:r>
            <a:endParaRPr lang="zh-CN" altLang="en-US" sz="16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6934675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队列的应用：农夫过河</a:t>
            </a:r>
          </a:p>
        </p:txBody>
      </p:sp>
      <p:sp>
        <p:nvSpPr>
          <p:cNvPr id="3" name="内容占位符 2"/>
          <p:cNvSpPr>
            <a:spLocks noGrp="1"/>
          </p:cNvSpPr>
          <p:nvPr>
            <p:ph idx="1"/>
          </p:nvPr>
        </p:nvSpPr>
        <p:spPr>
          <a:xfrm>
            <a:off x="452354" y="1341438"/>
            <a:ext cx="8153400" cy="607283"/>
          </a:xfrm>
        </p:spPr>
        <p:txBody>
          <a:bodyPr/>
          <a:lstStyle/>
          <a:p>
            <a:r>
              <a:rPr lang="zh-CN" altLang="en-US" dirty="0"/>
              <a:t>安全状态的判断函数</a:t>
            </a:r>
            <a:endParaRPr lang="en-US" altLang="zh-CN" dirty="0"/>
          </a:p>
        </p:txBody>
      </p:sp>
      <p:sp>
        <p:nvSpPr>
          <p:cNvPr id="4" name="矩形 3"/>
          <p:cNvSpPr/>
          <p:nvPr/>
        </p:nvSpPr>
        <p:spPr>
          <a:xfrm>
            <a:off x="369133" y="1794980"/>
            <a:ext cx="8634334" cy="4708981"/>
          </a:xfrm>
          <a:prstGeom prst="rect">
            <a:avLst/>
          </a:prstGeom>
          <a:solidFill>
            <a:schemeClr val="bg1">
              <a:lumMod val="90000"/>
            </a:schemeClr>
          </a:solidFill>
        </p:spPr>
        <p:txBody>
          <a:bodyPr wrap="square">
            <a:spAutoFit/>
          </a:bodyPr>
          <a:lstStyle/>
          <a:p>
            <a:pPr marR="53730"/>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若状态安全则返回</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否则</a:t>
            </a:r>
            <a:r>
              <a:rPr lang="en-US" altLang="zh-CN" sz="2000" dirty="0">
                <a:latin typeface="华文中宋" panose="02010600040101010101" pitchFamily="2" charset="-122"/>
                <a:ea typeface="华文中宋" panose="02010600040101010101" pitchFamily="2" charset="-122"/>
              </a:rPr>
              <a:t>0.</a:t>
            </a:r>
          </a:p>
          <a:p>
            <a:pPr marR="53730"/>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safe(</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location) </a:t>
            </a:r>
          </a:p>
          <a:p>
            <a:pPr marR="53730"/>
            <a:r>
              <a:rPr lang="en-US" altLang="zh-CN" sz="2000" dirty="0">
                <a:latin typeface="华文中宋" panose="02010600040101010101" pitchFamily="2" charset="-122"/>
                <a:ea typeface="华文中宋" panose="02010600040101010101" pitchFamily="2" charset="-122"/>
              </a:rPr>
              <a:t>{</a:t>
            </a:r>
          </a:p>
          <a:p>
            <a:pPr marR="53730"/>
            <a:r>
              <a:rPr lang="en-US" altLang="zh-CN" sz="2000" dirty="0">
                <a:latin typeface="华文中宋" panose="02010600040101010101" pitchFamily="2" charset="-122"/>
                <a:ea typeface="华文中宋" panose="02010600040101010101" pitchFamily="2" charset="-122"/>
              </a:rPr>
              <a:t>   // </a:t>
            </a:r>
            <a:r>
              <a:rPr lang="zh-CN" altLang="en-US" sz="2000" dirty="0">
                <a:latin typeface="华文中宋" panose="02010600040101010101" pitchFamily="2" charset="-122"/>
                <a:ea typeface="华文中宋" panose="02010600040101010101" pitchFamily="2" charset="-122"/>
              </a:rPr>
              <a:t>羊吃白菜</a:t>
            </a:r>
            <a:endParaRPr lang="en-US" altLang="zh-CN" sz="2000" dirty="0">
              <a:latin typeface="华文中宋" panose="02010600040101010101" pitchFamily="2" charset="-122"/>
              <a:ea typeface="华文中宋" panose="02010600040101010101" pitchFamily="2" charset="-122"/>
            </a:endParaRPr>
          </a:p>
          <a:p>
            <a:pPr marR="53730"/>
            <a:r>
              <a:rPr lang="en-US" altLang="zh-CN" sz="2000" dirty="0">
                <a:latin typeface="华文中宋" panose="02010600040101010101" pitchFamily="2" charset="-122"/>
                <a:ea typeface="华文中宋" panose="02010600040101010101" pitchFamily="2" charset="-122"/>
              </a:rPr>
              <a:t>   if ((goat(location) == cabbage(location)) </a:t>
            </a:r>
          </a:p>
          <a:p>
            <a:pPr marR="53730"/>
            <a:r>
              <a:rPr lang="en-US" altLang="zh-CN" sz="2000" dirty="0">
                <a:latin typeface="华文中宋" panose="02010600040101010101" pitchFamily="2" charset="-122"/>
                <a:ea typeface="华文中宋" panose="02010600040101010101" pitchFamily="2" charset="-122"/>
              </a:rPr>
              <a:t>       &amp;&amp; (goat(location) !=   farmer(location)) ) </a:t>
            </a:r>
          </a:p>
          <a:p>
            <a:pPr marR="53730"/>
            <a:r>
              <a:rPr lang="en-US" altLang="zh-CN" sz="2000" dirty="0">
                <a:latin typeface="华文中宋" panose="02010600040101010101" pitchFamily="2" charset="-122"/>
                <a:ea typeface="华文中宋" panose="02010600040101010101" pitchFamily="2" charset="-122"/>
              </a:rPr>
              <a:t>     return (0);</a:t>
            </a:r>
          </a:p>
          <a:p>
            <a:pPr marR="53730"/>
            <a:br>
              <a:rPr lang="en-US" altLang="zh-CN" sz="2000" dirty="0">
                <a:latin typeface="华文中宋" panose="02010600040101010101" pitchFamily="2" charset="-122"/>
                <a:ea typeface="华文中宋" panose="02010600040101010101" pitchFamily="2" charset="-122"/>
              </a:rPr>
            </a:br>
            <a:r>
              <a:rPr lang="en-US" altLang="zh-CN" sz="2000" dirty="0">
                <a:latin typeface="华文中宋" panose="02010600040101010101" pitchFamily="2" charset="-122"/>
                <a:ea typeface="华文中宋" panose="02010600040101010101" pitchFamily="2" charset="-122"/>
              </a:rPr>
              <a:t>  // </a:t>
            </a:r>
            <a:r>
              <a:rPr lang="zh-CN" altLang="en-US" sz="2000" dirty="0">
                <a:latin typeface="华文中宋" panose="02010600040101010101" pitchFamily="2" charset="-122"/>
                <a:ea typeface="华文中宋" panose="02010600040101010101" pitchFamily="2" charset="-122"/>
              </a:rPr>
              <a:t>狼吃羊</a:t>
            </a:r>
            <a:endParaRPr lang="en-US" altLang="zh-CN" sz="2000" dirty="0">
              <a:latin typeface="华文中宋" panose="02010600040101010101" pitchFamily="2" charset="-122"/>
              <a:ea typeface="华文中宋" panose="02010600040101010101" pitchFamily="2" charset="-122"/>
            </a:endParaRPr>
          </a:p>
          <a:p>
            <a:pPr marR="53730"/>
            <a:r>
              <a:rPr lang="en-US" altLang="zh-CN" sz="2000" dirty="0">
                <a:latin typeface="华文中宋" panose="02010600040101010101" pitchFamily="2" charset="-122"/>
                <a:ea typeface="华文中宋" panose="02010600040101010101" pitchFamily="2" charset="-122"/>
              </a:rPr>
              <a:t>   if ((goat(location) == wolf(location)) </a:t>
            </a:r>
          </a:p>
          <a:p>
            <a:pPr marR="53730"/>
            <a:r>
              <a:rPr lang="en-US" altLang="zh-CN" sz="2000" dirty="0">
                <a:latin typeface="华文中宋" panose="02010600040101010101" pitchFamily="2" charset="-122"/>
                <a:ea typeface="华文中宋" panose="02010600040101010101" pitchFamily="2" charset="-122"/>
              </a:rPr>
              <a:t>       &amp;&amp; (goat(location) != farmer(location))) </a:t>
            </a:r>
          </a:p>
          <a:p>
            <a:pPr marR="53730"/>
            <a:r>
              <a:rPr lang="en-US" altLang="zh-CN" sz="2000" dirty="0">
                <a:latin typeface="华文中宋" panose="02010600040101010101" pitchFamily="2" charset="-122"/>
                <a:ea typeface="华文中宋" panose="02010600040101010101" pitchFamily="2" charset="-122"/>
              </a:rPr>
              <a:t>     return (0);</a:t>
            </a:r>
          </a:p>
          <a:p>
            <a:pPr marR="53730"/>
            <a:endParaRPr lang="en-US" altLang="zh-CN" sz="2000" dirty="0">
              <a:latin typeface="华文中宋" panose="02010600040101010101" pitchFamily="2" charset="-122"/>
              <a:ea typeface="华文中宋" panose="02010600040101010101" pitchFamily="2" charset="-122"/>
            </a:endParaRPr>
          </a:p>
          <a:p>
            <a:pPr marR="53730"/>
            <a:r>
              <a:rPr lang="en-US" altLang="zh-CN" sz="2000" dirty="0">
                <a:latin typeface="华文中宋" panose="02010600040101010101" pitchFamily="2" charset="-122"/>
                <a:ea typeface="华文中宋" panose="02010600040101010101" pitchFamily="2" charset="-122"/>
              </a:rPr>
              <a:t>   return (1);</a:t>
            </a:r>
          </a:p>
          <a:p>
            <a:pPr marR="53730"/>
            <a:r>
              <a:rPr lang="en-US" altLang="zh-CN" sz="20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382915601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bwMode="auto">
          <a:xfrm>
            <a:off x="323850" y="5358271"/>
            <a:ext cx="9144000" cy="410704"/>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solidFill>
                <a:srgbClr val="555555"/>
              </a:solidFill>
              <a:latin typeface="Arial" panose="020B0604020202020204" pitchFamily="34" charset="0"/>
              <a:ea typeface="宋体" panose="02010600030101010101" pitchFamily="2" charset="-122"/>
            </a:endParaRPr>
          </a:p>
        </p:txBody>
      </p:sp>
      <p:pic>
        <p:nvPicPr>
          <p:cNvPr id="12" name="Picture 7" descr="C:\Users\HP\Desktop\图片1.jpg"/>
          <p:cNvPicPr>
            <a:picLocks noChangeAspect="1" noChangeArrowheads="1"/>
          </p:cNvPicPr>
          <p:nvPr/>
        </p:nvPicPr>
        <p:blipFill>
          <a:blip r:embed="rId3" cstate="print">
            <a:extLst>
              <a:ext uri="{28A0092B-C50C-407E-A947-70E740481C1C}">
                <a14:useLocalDpi xmlns:a14="http://schemas.microsoft.com/office/drawing/2010/main" val="0"/>
              </a:ext>
            </a:extLst>
          </a:blip>
          <a:srcRect t="24120" b="23666"/>
          <a:stretch>
            <a:fillRect/>
          </a:stretch>
        </p:blipFill>
        <p:spPr bwMode="auto">
          <a:xfrm>
            <a:off x="0" y="0"/>
            <a:ext cx="9144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内容占位符 3"/>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3928267"/>
            <a:ext cx="9144001" cy="292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3"/>
          <p:cNvSpPr>
            <a:spLocks noChangeArrowheads="1"/>
          </p:cNvSpPr>
          <p:nvPr/>
        </p:nvSpPr>
        <p:spPr bwMode="auto">
          <a:xfrm>
            <a:off x="323850" y="1416446"/>
            <a:ext cx="8496300" cy="3392487"/>
          </a:xfrm>
          <a:prstGeom prst="rect">
            <a:avLst/>
          </a:prstGeom>
          <a:noFill/>
          <a:ln w="9525">
            <a:noFill/>
            <a:miter lim="800000"/>
            <a:headEnd/>
            <a:tailEnd/>
          </a:ln>
        </p:spPr>
        <p:txBody>
          <a:bodyPr lIns="0" tIns="0" rIns="0" bIns="0" anchor="ctr"/>
          <a:lstStyle/>
          <a:p>
            <a:pPr algn="ctr" eaLnBrk="1" hangingPunct="1">
              <a:buFont typeface="Arial" charset="0"/>
              <a:buNone/>
            </a:pPr>
            <a:r>
              <a:rPr lang="en-US" altLang="zh-CN" sz="4800" b="1" dirty="0">
                <a:solidFill>
                  <a:srgbClr val="555555"/>
                </a:solidFill>
                <a:latin typeface="微软雅黑" pitchFamily="34" charset="-122"/>
                <a:ea typeface="微软雅黑" pitchFamily="34" charset="-122"/>
                <a:sym typeface="微软雅黑" pitchFamily="34" charset="-122"/>
              </a:rPr>
              <a:t>Q  &amp;  A</a:t>
            </a:r>
          </a:p>
          <a:p>
            <a:pPr algn="ctr" eaLnBrk="1" hangingPunct="1">
              <a:buFont typeface="Arial" charset="0"/>
              <a:buNone/>
            </a:pPr>
            <a:endParaRPr lang="zh-CN" altLang="en-US" sz="4800" b="1" dirty="0">
              <a:solidFill>
                <a:srgbClr val="555555"/>
              </a:solidFill>
              <a:latin typeface="微软雅黑" pitchFamily="34" charset="-122"/>
              <a:ea typeface="微软雅黑" pitchFamily="34" charset="-122"/>
              <a:sym typeface="微软雅黑" pitchFamily="34" charset="-122"/>
            </a:endParaRPr>
          </a:p>
          <a:p>
            <a:pPr algn="ctr" eaLnBrk="1" hangingPunct="1">
              <a:buFont typeface="Arial" charset="0"/>
              <a:buNone/>
            </a:pPr>
            <a:r>
              <a:rPr lang="zh-CN" altLang="en-US" sz="4800" b="1" dirty="0">
                <a:solidFill>
                  <a:srgbClr val="555555"/>
                </a:solidFill>
                <a:latin typeface="微软雅黑" pitchFamily="34" charset="-122"/>
                <a:ea typeface="微软雅黑" pitchFamily="34" charset="-122"/>
                <a:sym typeface="微软雅黑" pitchFamily="34" charset="-122"/>
              </a:rPr>
              <a:t>  谢 谢！</a:t>
            </a:r>
            <a:endParaRPr lang="en-US" altLang="zh-CN" sz="4800" b="1" dirty="0">
              <a:solidFill>
                <a:srgbClr val="555555"/>
              </a:solidFill>
              <a:latin typeface="微软雅黑" pitchFamily="34" charset="-122"/>
              <a:ea typeface="微软雅黑" pitchFamily="34" charset="-122"/>
              <a:sym typeface="微软雅黑" pitchFamily="34" charset="-122"/>
            </a:endParaRPr>
          </a:p>
        </p:txBody>
      </p:sp>
      <p:pic>
        <p:nvPicPr>
          <p:cNvPr id="14"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51088" y="52221"/>
            <a:ext cx="3116262" cy="733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915499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FF0000"/>
                </a:solidFill>
                <a:latin typeface="黑体" pitchFamily="49" charset="-122"/>
                <a:ea typeface="黑体" pitchFamily="49" charset="-122"/>
                <a:sym typeface="微软雅黑" pitchFamily="34" charset="-122"/>
              </a:rPr>
              <a:t>栈的实现</a:t>
            </a:r>
            <a:endParaRPr lang="zh-CN" altLang="en-US" sz="2400" dirty="0">
              <a:solidFill>
                <a:srgbClr val="FF0000"/>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队列的应用</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队列及其实现</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栈的应用</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342" cy="254"/>
            </a:xfrm>
            <a:prstGeom prst="rect">
              <a:avLst/>
            </a:prstGeom>
            <a:noFill/>
            <a:ln w="9525">
              <a:noFill/>
              <a:miter lim="800000"/>
              <a:headEnd/>
              <a:tailEnd/>
            </a:ln>
          </p:spPr>
          <p:txBody>
            <a:bodyPr wrap="square">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 栈的定义与抽象数据类型</a:t>
              </a:r>
              <a:endParaRPr lang="zh-CN" altLang="en-US" sz="2400" dirty="0">
                <a:solidFill>
                  <a:srgbClr val="555555"/>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1539245775"/>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栈的顺序表示</a:t>
            </a:r>
          </a:p>
        </p:txBody>
      </p:sp>
      <p:sp>
        <p:nvSpPr>
          <p:cNvPr id="3" name="内容占位符 2"/>
          <p:cNvSpPr>
            <a:spLocks noGrp="1"/>
          </p:cNvSpPr>
          <p:nvPr>
            <p:ph idx="1"/>
          </p:nvPr>
        </p:nvSpPr>
        <p:spPr>
          <a:xfrm>
            <a:off x="282679" y="1695399"/>
            <a:ext cx="8480321" cy="1527486"/>
          </a:xfrm>
        </p:spPr>
        <p:txBody>
          <a:bodyPr/>
          <a:lstStyle/>
          <a:p>
            <a:r>
              <a:rPr lang="zh-CN" altLang="en-US" dirty="0"/>
              <a:t>栈的顺序表示：用一块连续的存储区域存放栈中元素，用一个变量指示当前栈顶元素</a:t>
            </a:r>
            <a:endParaRPr lang="en-US" altLang="zh-CN" dirty="0"/>
          </a:p>
          <a:p>
            <a:r>
              <a:rPr lang="zh-CN" altLang="en-US" dirty="0"/>
              <a:t>栈的数据类型定义：</a:t>
            </a:r>
          </a:p>
        </p:txBody>
      </p:sp>
      <p:sp>
        <p:nvSpPr>
          <p:cNvPr id="4" name="矩形 3"/>
          <p:cNvSpPr/>
          <p:nvPr/>
        </p:nvSpPr>
        <p:spPr>
          <a:xfrm>
            <a:off x="1719184" y="3192834"/>
            <a:ext cx="5934231" cy="2308324"/>
          </a:xfrm>
          <a:prstGeom prst="rect">
            <a:avLst/>
          </a:prstGeom>
          <a:solidFill>
            <a:schemeClr val="tx1">
              <a:lumMod val="20000"/>
              <a:lumOff val="80000"/>
            </a:schemeClr>
          </a:solidFill>
        </p:spPr>
        <p:txBody>
          <a:bodyPr wrap="square">
            <a:spAutoFit/>
          </a:bodyPr>
          <a:lstStyle/>
          <a:p>
            <a:pPr marL="0" indent="0">
              <a:buNone/>
            </a:pPr>
            <a:r>
              <a:rPr lang="en-US" altLang="zh-CN" sz="2400" dirty="0" err="1">
                <a:latin typeface="华文中宋" panose="02010600040101010101" pitchFamily="2" charset="-122"/>
                <a:ea typeface="华文中宋" panose="02010600040101010101" pitchFamily="2" charset="-122"/>
              </a:rPr>
              <a:t>struct</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SeqStack</a:t>
            </a:r>
            <a:r>
              <a:rPr lang="en-US" altLang="zh-CN" sz="2400" dirty="0">
                <a:latin typeface="华文中宋" panose="02010600040101010101" pitchFamily="2" charset="-122"/>
                <a:ea typeface="华文中宋" panose="02010600040101010101" pitchFamily="2" charset="-122"/>
              </a:rPr>
              <a:t>{</a:t>
            </a:r>
          </a:p>
          <a:p>
            <a:pPr marL="0" indent="0">
              <a:buNone/>
            </a:pP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int</a:t>
            </a:r>
            <a:r>
              <a:rPr lang="en-US" altLang="zh-CN" sz="2400" dirty="0">
                <a:latin typeface="华文中宋" panose="02010600040101010101" pitchFamily="2" charset="-122"/>
                <a:ea typeface="华文中宋" panose="02010600040101010101" pitchFamily="2" charset="-122"/>
              </a:rPr>
              <a:t>  MAXNUM;</a:t>
            </a:r>
          </a:p>
          <a:p>
            <a:pPr marL="0" indent="0">
              <a:buNone/>
            </a:pP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int</a:t>
            </a:r>
            <a:r>
              <a:rPr lang="en-US" altLang="zh-CN" sz="2400" dirty="0">
                <a:latin typeface="华文中宋" panose="02010600040101010101" pitchFamily="2" charset="-122"/>
                <a:ea typeface="华文中宋" panose="02010600040101010101" pitchFamily="2" charset="-122"/>
              </a:rPr>
              <a:t>  top;</a:t>
            </a:r>
          </a:p>
          <a:p>
            <a:pPr marL="0" indent="0">
              <a:buNone/>
            </a:pP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DataType</a:t>
            </a:r>
            <a:r>
              <a:rPr lang="en-US" altLang="zh-CN" sz="2400" dirty="0">
                <a:latin typeface="华文中宋" panose="02010600040101010101" pitchFamily="2" charset="-122"/>
                <a:ea typeface="华文中宋" panose="02010600040101010101" pitchFamily="2" charset="-122"/>
              </a:rPr>
              <a:t>  *element;</a:t>
            </a:r>
          </a:p>
          <a:p>
            <a:pPr marL="0" indent="0">
              <a:buNone/>
            </a:pPr>
            <a:r>
              <a:rPr lang="en-US" altLang="zh-CN" sz="2400" dirty="0">
                <a:latin typeface="华文中宋" panose="02010600040101010101" pitchFamily="2" charset="-122"/>
                <a:ea typeface="华文中宋" panose="02010600040101010101" pitchFamily="2" charset="-122"/>
              </a:rPr>
              <a:t>};</a:t>
            </a:r>
          </a:p>
          <a:p>
            <a:pPr marL="0" indent="0">
              <a:buNone/>
            </a:pPr>
            <a:r>
              <a:rPr lang="en-US" altLang="zh-CN" sz="2400" dirty="0" err="1">
                <a:latin typeface="华文中宋" panose="02010600040101010101" pitchFamily="2" charset="-122"/>
                <a:ea typeface="华文中宋" panose="02010600040101010101" pitchFamily="2" charset="-122"/>
              </a:rPr>
              <a:t>typedef</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struct</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SeqStack</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PSeqStack</a:t>
            </a:r>
            <a:r>
              <a:rPr lang="en-US" altLang="zh-CN" sz="24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30093712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栈的顺序表示</a:t>
            </a:r>
          </a:p>
        </p:txBody>
      </p:sp>
      <p:sp>
        <p:nvSpPr>
          <p:cNvPr id="3" name="内容占位符 2"/>
          <p:cNvSpPr>
            <a:spLocks noGrp="1"/>
          </p:cNvSpPr>
          <p:nvPr>
            <p:ph idx="1"/>
          </p:nvPr>
        </p:nvSpPr>
        <p:spPr>
          <a:xfrm>
            <a:off x="0" y="1333760"/>
            <a:ext cx="9143997" cy="2095239"/>
          </a:xfrm>
        </p:spPr>
        <p:txBody>
          <a:bodyPr/>
          <a:lstStyle/>
          <a:p>
            <a:pPr>
              <a:lnSpc>
                <a:spcPts val="2200"/>
              </a:lnSpc>
            </a:pPr>
            <a:r>
              <a:rPr lang="en-US" altLang="zh-CN" sz="1800" dirty="0" err="1"/>
              <a:t>PSeqStack</a:t>
            </a:r>
            <a:r>
              <a:rPr lang="en-US" altLang="zh-CN" sz="1800" dirty="0"/>
              <a:t> </a:t>
            </a:r>
            <a:r>
              <a:rPr lang="en-US" altLang="zh-CN" sz="1800" dirty="0" err="1"/>
              <a:t>seqStack</a:t>
            </a:r>
            <a:r>
              <a:rPr lang="en-US" altLang="zh-CN" sz="1800" dirty="0"/>
              <a:t>;</a:t>
            </a:r>
          </a:p>
          <a:p>
            <a:pPr>
              <a:lnSpc>
                <a:spcPts val="2200"/>
              </a:lnSpc>
            </a:pPr>
            <a:r>
              <a:rPr lang="en-US" altLang="zh-CN" sz="1800" dirty="0" err="1"/>
              <a:t>seqStack</a:t>
            </a:r>
            <a:r>
              <a:rPr lang="en-US" altLang="zh-CN" sz="1800" dirty="0"/>
              <a:t>=(</a:t>
            </a:r>
            <a:r>
              <a:rPr lang="en-US" altLang="zh-CN" sz="1800" dirty="0" err="1"/>
              <a:t>PSeqStack</a:t>
            </a:r>
            <a:r>
              <a:rPr lang="en-US" altLang="zh-CN" sz="1800" dirty="0"/>
              <a:t>) </a:t>
            </a:r>
            <a:r>
              <a:rPr lang="en-US" altLang="zh-CN" sz="1800" dirty="0" err="1"/>
              <a:t>malloc</a:t>
            </a:r>
            <a:r>
              <a:rPr lang="en-US" altLang="zh-CN" sz="1800" dirty="0"/>
              <a:t>(</a:t>
            </a:r>
            <a:r>
              <a:rPr lang="en-US" altLang="zh-CN" sz="1800" dirty="0" err="1"/>
              <a:t>sizeof</a:t>
            </a:r>
            <a:r>
              <a:rPr lang="en-US" altLang="zh-CN" sz="1800" dirty="0"/>
              <a:t>(</a:t>
            </a:r>
            <a:r>
              <a:rPr lang="en-US" altLang="zh-CN" sz="1800" dirty="0" err="1"/>
              <a:t>struct</a:t>
            </a:r>
            <a:r>
              <a:rPr lang="en-US" altLang="zh-CN" sz="1800" dirty="0"/>
              <a:t> </a:t>
            </a:r>
            <a:r>
              <a:rPr lang="en-US" altLang="zh-CN" sz="1800" dirty="0" err="1"/>
              <a:t>SeqStruct</a:t>
            </a:r>
            <a:r>
              <a:rPr lang="en-US" altLang="zh-CN" sz="1800" dirty="0"/>
              <a:t>));</a:t>
            </a:r>
          </a:p>
          <a:p>
            <a:pPr>
              <a:lnSpc>
                <a:spcPts val="2200"/>
              </a:lnSpc>
            </a:pPr>
            <a:r>
              <a:rPr lang="en-US" altLang="zh-CN" sz="1800" dirty="0" err="1"/>
              <a:t>seqStack</a:t>
            </a:r>
            <a:r>
              <a:rPr lang="en-US" altLang="zh-CN" sz="1800" dirty="0"/>
              <a:t>-&gt;MAXNUM=6;</a:t>
            </a:r>
          </a:p>
          <a:p>
            <a:pPr>
              <a:lnSpc>
                <a:spcPts val="2200"/>
              </a:lnSpc>
            </a:pPr>
            <a:r>
              <a:rPr lang="en-US" altLang="zh-CN" sz="1800" dirty="0" err="1"/>
              <a:t>seqStack</a:t>
            </a:r>
            <a:r>
              <a:rPr lang="en-US" altLang="zh-CN" sz="1800" dirty="0"/>
              <a:t>-&gt;</a:t>
            </a:r>
            <a:r>
              <a:rPr lang="en-US" altLang="zh-CN" sz="1800" dirty="0">
                <a:latin typeface="华文中宋" panose="02010600040101010101" pitchFamily="2" charset="-122"/>
                <a:ea typeface="华文中宋" panose="02010600040101010101" pitchFamily="2" charset="-122"/>
              </a:rPr>
              <a:t> element </a:t>
            </a:r>
            <a:r>
              <a:rPr lang="en-US" altLang="zh-CN" sz="1800" dirty="0"/>
              <a:t>=(</a:t>
            </a:r>
            <a:r>
              <a:rPr lang="en-US" altLang="zh-CN" sz="1800" dirty="0" err="1"/>
              <a:t>DataType</a:t>
            </a:r>
            <a:r>
              <a:rPr lang="en-US" altLang="zh-CN" sz="1800" dirty="0"/>
              <a:t> *)malloc(</a:t>
            </a:r>
            <a:r>
              <a:rPr lang="en-US" altLang="zh-CN" sz="1800" dirty="0" err="1"/>
              <a:t>sizeof</a:t>
            </a:r>
            <a:r>
              <a:rPr lang="en-US" altLang="zh-CN" sz="1800" dirty="0"/>
              <a:t>(</a:t>
            </a:r>
            <a:r>
              <a:rPr lang="en-US" altLang="zh-CN" sz="1800" dirty="0" err="1"/>
              <a:t>DataType</a:t>
            </a:r>
            <a:r>
              <a:rPr lang="en-US" altLang="zh-CN" sz="1800" dirty="0"/>
              <a:t>)*</a:t>
            </a:r>
            <a:r>
              <a:rPr lang="en-US" altLang="zh-CN" sz="1800" dirty="0" err="1"/>
              <a:t>seqStruct</a:t>
            </a:r>
            <a:r>
              <a:rPr lang="en-US" altLang="zh-CN" sz="1800" dirty="0"/>
              <a:t>-&gt;MAXNUM);</a:t>
            </a:r>
          </a:p>
          <a:p>
            <a:pPr>
              <a:lnSpc>
                <a:spcPts val="2200"/>
              </a:lnSpc>
            </a:pPr>
            <a:r>
              <a:rPr lang="en-US" altLang="zh-CN" sz="1800" dirty="0" err="1"/>
              <a:t>seqStack</a:t>
            </a:r>
            <a:r>
              <a:rPr lang="en-US" altLang="zh-CN" sz="1800" dirty="0"/>
              <a:t>-&gt;top=-1;</a:t>
            </a:r>
          </a:p>
        </p:txBody>
      </p:sp>
      <p:sp>
        <p:nvSpPr>
          <p:cNvPr id="4" name="文本框 3"/>
          <p:cNvSpPr txBox="1"/>
          <p:nvPr/>
        </p:nvSpPr>
        <p:spPr>
          <a:xfrm>
            <a:off x="4938592" y="5738262"/>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底</a:t>
            </a:r>
          </a:p>
        </p:txBody>
      </p:sp>
      <p:sp>
        <p:nvSpPr>
          <p:cNvPr id="5" name="文本框 4"/>
          <p:cNvSpPr txBox="1"/>
          <p:nvPr/>
        </p:nvSpPr>
        <p:spPr>
          <a:xfrm>
            <a:off x="7815582" y="6107594"/>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36989" y="5633245"/>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 name="矩形 6"/>
          <p:cNvSpPr/>
          <p:nvPr/>
        </p:nvSpPr>
        <p:spPr bwMode="auto">
          <a:xfrm>
            <a:off x="6036989" y="5103711"/>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矩形 7"/>
          <p:cNvSpPr/>
          <p:nvPr/>
        </p:nvSpPr>
        <p:spPr bwMode="auto">
          <a:xfrm>
            <a:off x="6036989" y="4568072"/>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矩形 8"/>
          <p:cNvSpPr/>
          <p:nvPr/>
        </p:nvSpPr>
        <p:spPr bwMode="auto">
          <a:xfrm>
            <a:off x="6036989" y="4038538"/>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0" name="矩形 9"/>
          <p:cNvSpPr/>
          <p:nvPr/>
        </p:nvSpPr>
        <p:spPr bwMode="auto">
          <a:xfrm>
            <a:off x="6036989" y="3512898"/>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1" name="矩形 10"/>
          <p:cNvSpPr/>
          <p:nvPr/>
        </p:nvSpPr>
        <p:spPr bwMode="auto">
          <a:xfrm>
            <a:off x="6036989" y="2983364"/>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top=-1</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8" name="直接连接符 17"/>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文本框 28"/>
          <p:cNvSpPr txBox="1"/>
          <p:nvPr/>
        </p:nvSpPr>
        <p:spPr>
          <a:xfrm>
            <a:off x="5661218" y="573826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30" name="文本框 29"/>
          <p:cNvSpPr txBox="1"/>
          <p:nvPr/>
        </p:nvSpPr>
        <p:spPr>
          <a:xfrm>
            <a:off x="5661218" y="519924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31" name="文本框 30"/>
          <p:cNvSpPr txBox="1"/>
          <p:nvPr/>
        </p:nvSpPr>
        <p:spPr>
          <a:xfrm>
            <a:off x="5661218" y="4660230"/>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32" name="文本框 31"/>
          <p:cNvSpPr txBox="1"/>
          <p:nvPr/>
        </p:nvSpPr>
        <p:spPr>
          <a:xfrm>
            <a:off x="5661218" y="412121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33" name="文本框 32"/>
          <p:cNvSpPr txBox="1"/>
          <p:nvPr/>
        </p:nvSpPr>
        <p:spPr>
          <a:xfrm>
            <a:off x="5661218" y="3582196"/>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34" name="文本框 33"/>
          <p:cNvSpPr txBox="1"/>
          <p:nvPr/>
        </p:nvSpPr>
        <p:spPr>
          <a:xfrm>
            <a:off x="5661218" y="3043179"/>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35" name="直接连接符 34"/>
          <p:cNvCxnSpPr/>
          <p:nvPr/>
        </p:nvCxnSpPr>
        <p:spPr bwMode="auto">
          <a:xfrm>
            <a:off x="416680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连接符 35"/>
          <p:cNvCxnSpPr/>
          <p:nvPr/>
        </p:nvCxnSpPr>
        <p:spPr bwMode="auto">
          <a:xfrm flipV="1">
            <a:off x="4975819" y="5010283"/>
            <a:ext cx="0" cy="95853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直接连接符 36"/>
          <p:cNvCxnSpPr/>
          <p:nvPr/>
        </p:nvCxnSpPr>
        <p:spPr bwMode="auto">
          <a:xfrm>
            <a:off x="4991266" y="5959721"/>
            <a:ext cx="570542" cy="909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4025064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3" name="内容占位符 2"/>
          <p:cNvSpPr>
            <a:spLocks noGrp="1"/>
          </p:cNvSpPr>
          <p:nvPr>
            <p:ph idx="1"/>
          </p:nvPr>
        </p:nvSpPr>
        <p:spPr>
          <a:xfrm>
            <a:off x="452354" y="1341438"/>
            <a:ext cx="8153400" cy="2021237"/>
          </a:xfrm>
        </p:spPr>
        <p:txBody>
          <a:bodyPr/>
          <a:lstStyle/>
          <a:p>
            <a:r>
              <a:rPr lang="zh-CN" altLang="en-US" dirty="0">
                <a:solidFill>
                  <a:srgbClr val="3333CC"/>
                </a:solidFill>
              </a:rPr>
              <a:t>插入</a:t>
            </a:r>
            <a:r>
              <a:rPr lang="en-US" altLang="zh-CN" dirty="0">
                <a:solidFill>
                  <a:srgbClr val="3333CC"/>
                </a:solidFill>
              </a:rPr>
              <a:t>A</a:t>
            </a:r>
          </a:p>
          <a:p>
            <a:r>
              <a:rPr lang="zh-CN" altLang="en-US" dirty="0"/>
              <a:t>插入</a:t>
            </a:r>
            <a:r>
              <a:rPr lang="en-US" altLang="zh-CN" dirty="0"/>
              <a:t>B</a:t>
            </a:r>
            <a:r>
              <a:rPr lang="zh-CN" altLang="en-US" dirty="0"/>
              <a:t>、</a:t>
            </a:r>
            <a:r>
              <a:rPr lang="en-US" altLang="zh-CN" dirty="0"/>
              <a:t>C</a:t>
            </a:r>
            <a:r>
              <a:rPr lang="zh-CN" altLang="en-US" dirty="0"/>
              <a:t>、</a:t>
            </a:r>
            <a:r>
              <a:rPr lang="en-US" altLang="zh-CN" dirty="0"/>
              <a:t>D</a:t>
            </a:r>
            <a:r>
              <a:rPr lang="zh-CN" altLang="en-US" dirty="0"/>
              <a:t>、</a:t>
            </a:r>
            <a:r>
              <a:rPr lang="en-US" altLang="zh-CN" dirty="0"/>
              <a:t>E</a:t>
            </a:r>
          </a:p>
          <a:p>
            <a:r>
              <a:rPr lang="zh-CN" altLang="en-US" dirty="0"/>
              <a:t>删除</a:t>
            </a:r>
            <a:r>
              <a:rPr lang="en-US" altLang="zh-CN" dirty="0"/>
              <a:t>E</a:t>
            </a:r>
            <a:r>
              <a:rPr lang="zh-CN" altLang="en-US" dirty="0"/>
              <a:t>、</a:t>
            </a:r>
            <a:r>
              <a:rPr lang="en-US" altLang="zh-CN" dirty="0"/>
              <a:t>D</a:t>
            </a:r>
          </a:p>
          <a:p>
            <a:r>
              <a:rPr lang="zh-CN" altLang="en-US" dirty="0"/>
              <a:t>删除</a:t>
            </a:r>
            <a:r>
              <a:rPr lang="en-US" altLang="zh-CN" dirty="0"/>
              <a:t>C</a:t>
            </a:r>
            <a:r>
              <a:rPr lang="zh-CN" altLang="en-US" dirty="0"/>
              <a:t>、</a:t>
            </a:r>
            <a:r>
              <a:rPr lang="en-US" altLang="zh-CN" dirty="0"/>
              <a:t>B</a:t>
            </a:r>
            <a:r>
              <a:rPr lang="zh-CN" altLang="en-US" dirty="0"/>
              <a:t>、</a:t>
            </a:r>
            <a:r>
              <a:rPr lang="en-US" altLang="zh-CN" dirty="0"/>
              <a:t>A</a:t>
            </a:r>
          </a:p>
        </p:txBody>
      </p:sp>
      <p:sp>
        <p:nvSpPr>
          <p:cNvPr id="5" name="文本框 4"/>
          <p:cNvSpPr txBox="1"/>
          <p:nvPr/>
        </p:nvSpPr>
        <p:spPr>
          <a:xfrm>
            <a:off x="7864019" y="5849890"/>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85426" y="584989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85426" y="532035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8" name="矩形 7"/>
          <p:cNvSpPr/>
          <p:nvPr/>
        </p:nvSpPr>
        <p:spPr bwMode="auto">
          <a:xfrm>
            <a:off x="6085426" y="4784717"/>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9" name="矩形 8"/>
          <p:cNvSpPr/>
          <p:nvPr/>
        </p:nvSpPr>
        <p:spPr bwMode="auto">
          <a:xfrm>
            <a:off x="6085426" y="425518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0" name="矩形 9"/>
          <p:cNvSpPr/>
          <p:nvPr/>
        </p:nvSpPr>
        <p:spPr bwMode="auto">
          <a:xfrm>
            <a:off x="6085426" y="372954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1" name="矩形 10"/>
          <p:cNvSpPr/>
          <p:nvPr/>
        </p:nvSpPr>
        <p:spPr bwMode="auto">
          <a:xfrm>
            <a:off x="6085426" y="320000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top=0</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709655" y="595490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709655" y="541589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709655" y="487687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709655" y="433785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709655" y="379884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709655" y="325982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a:off x="418179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flipH="1" flipV="1">
            <a:off x="4990807" y="5010278"/>
            <a:ext cx="15449" cy="1104379"/>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5006256" y="6123984"/>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545909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3" name="内容占位符 2"/>
          <p:cNvSpPr>
            <a:spLocks noGrp="1"/>
          </p:cNvSpPr>
          <p:nvPr>
            <p:ph idx="1"/>
          </p:nvPr>
        </p:nvSpPr>
        <p:spPr>
          <a:xfrm>
            <a:off x="452354" y="1341439"/>
            <a:ext cx="8153400" cy="1586670"/>
          </a:xfrm>
        </p:spPr>
        <p:txBody>
          <a:bodyPr/>
          <a:lstStyle/>
          <a:p>
            <a:r>
              <a:rPr lang="zh-CN" altLang="en-US" dirty="0"/>
              <a:t>插入</a:t>
            </a:r>
            <a:r>
              <a:rPr lang="en-US" altLang="zh-CN" dirty="0"/>
              <a:t>A</a:t>
            </a:r>
          </a:p>
          <a:p>
            <a:r>
              <a:rPr lang="zh-CN" altLang="en-US" dirty="0">
                <a:solidFill>
                  <a:srgbClr val="3333CC"/>
                </a:solidFill>
              </a:rPr>
              <a:t>插入</a:t>
            </a:r>
            <a:r>
              <a:rPr lang="en-US" altLang="zh-CN" dirty="0">
                <a:solidFill>
                  <a:srgbClr val="3333CC"/>
                </a:solidFill>
              </a:rPr>
              <a:t>B</a:t>
            </a:r>
            <a:r>
              <a:rPr lang="zh-CN" altLang="en-US" dirty="0">
                <a:solidFill>
                  <a:srgbClr val="3333CC"/>
                </a:solidFill>
              </a:rPr>
              <a:t>、</a:t>
            </a:r>
            <a:r>
              <a:rPr lang="en-US" altLang="zh-CN" dirty="0">
                <a:solidFill>
                  <a:srgbClr val="3333CC"/>
                </a:solidFill>
              </a:rPr>
              <a:t>C</a:t>
            </a:r>
            <a:r>
              <a:rPr lang="zh-CN" altLang="en-US" dirty="0">
                <a:solidFill>
                  <a:srgbClr val="3333CC"/>
                </a:solidFill>
              </a:rPr>
              <a:t>、</a:t>
            </a:r>
            <a:r>
              <a:rPr lang="en-US" altLang="zh-CN" dirty="0">
                <a:solidFill>
                  <a:srgbClr val="3333CC"/>
                </a:solidFill>
              </a:rPr>
              <a:t>D</a:t>
            </a:r>
            <a:r>
              <a:rPr lang="zh-CN" altLang="en-US" dirty="0">
                <a:solidFill>
                  <a:srgbClr val="3333CC"/>
                </a:solidFill>
              </a:rPr>
              <a:t>、</a:t>
            </a:r>
            <a:r>
              <a:rPr lang="en-US" altLang="zh-CN" dirty="0">
                <a:solidFill>
                  <a:srgbClr val="3333CC"/>
                </a:solidFill>
              </a:rPr>
              <a:t>E</a:t>
            </a:r>
          </a:p>
        </p:txBody>
      </p:sp>
      <p:sp>
        <p:nvSpPr>
          <p:cNvPr id="5" name="文本框 4"/>
          <p:cNvSpPr txBox="1"/>
          <p:nvPr/>
        </p:nvSpPr>
        <p:spPr>
          <a:xfrm>
            <a:off x="7815582" y="5324569"/>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85426" y="584989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85426" y="532035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6085426" y="4784717"/>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6085426" y="425518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6085426" y="372954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6085426" y="320000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top=1</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709655" y="595490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709655" y="541589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709655" y="487687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709655" y="433785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709655" y="379884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709655" y="325982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a:off x="418179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flipV="1">
            <a:off x="4994274" y="5021082"/>
            <a:ext cx="1" cy="111849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5011075" y="6139573"/>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4351221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3" name="内容占位符 2"/>
          <p:cNvSpPr>
            <a:spLocks noGrp="1"/>
          </p:cNvSpPr>
          <p:nvPr>
            <p:ph idx="1"/>
          </p:nvPr>
        </p:nvSpPr>
        <p:spPr>
          <a:xfrm>
            <a:off x="452354" y="1341438"/>
            <a:ext cx="8153400" cy="2021237"/>
          </a:xfrm>
        </p:spPr>
        <p:txBody>
          <a:bodyPr/>
          <a:lstStyle/>
          <a:p>
            <a:r>
              <a:rPr lang="zh-CN" altLang="en-US" dirty="0"/>
              <a:t>插入</a:t>
            </a:r>
            <a:r>
              <a:rPr lang="en-US" altLang="zh-CN" dirty="0"/>
              <a:t>A</a:t>
            </a:r>
          </a:p>
          <a:p>
            <a:r>
              <a:rPr lang="zh-CN" altLang="en-US" dirty="0">
                <a:solidFill>
                  <a:srgbClr val="3333CC"/>
                </a:solidFill>
              </a:rPr>
              <a:t>插入</a:t>
            </a:r>
            <a:r>
              <a:rPr lang="en-US" altLang="zh-CN" dirty="0">
                <a:solidFill>
                  <a:srgbClr val="3333CC"/>
                </a:solidFill>
              </a:rPr>
              <a:t>B</a:t>
            </a:r>
            <a:r>
              <a:rPr lang="zh-CN" altLang="en-US" dirty="0">
                <a:solidFill>
                  <a:srgbClr val="3333CC"/>
                </a:solidFill>
              </a:rPr>
              <a:t>、</a:t>
            </a:r>
            <a:r>
              <a:rPr lang="en-US" altLang="zh-CN" dirty="0">
                <a:solidFill>
                  <a:srgbClr val="3333CC"/>
                </a:solidFill>
              </a:rPr>
              <a:t>C</a:t>
            </a:r>
            <a:r>
              <a:rPr lang="zh-CN" altLang="en-US" dirty="0">
                <a:solidFill>
                  <a:srgbClr val="3333CC"/>
                </a:solidFill>
              </a:rPr>
              <a:t>、</a:t>
            </a:r>
            <a:r>
              <a:rPr lang="en-US" altLang="zh-CN" dirty="0">
                <a:solidFill>
                  <a:srgbClr val="3333CC"/>
                </a:solidFill>
              </a:rPr>
              <a:t>D</a:t>
            </a:r>
            <a:r>
              <a:rPr lang="zh-CN" altLang="en-US" dirty="0">
                <a:solidFill>
                  <a:srgbClr val="3333CC"/>
                </a:solidFill>
              </a:rPr>
              <a:t>、</a:t>
            </a:r>
            <a:r>
              <a:rPr lang="en-US" altLang="zh-CN" dirty="0">
                <a:solidFill>
                  <a:srgbClr val="3333CC"/>
                </a:solidFill>
              </a:rPr>
              <a:t>E</a:t>
            </a:r>
          </a:p>
          <a:p>
            <a:r>
              <a:rPr lang="zh-CN" altLang="en-US" dirty="0"/>
              <a:t>删除</a:t>
            </a:r>
            <a:r>
              <a:rPr lang="en-US" altLang="zh-CN" dirty="0"/>
              <a:t>E</a:t>
            </a:r>
            <a:r>
              <a:rPr lang="zh-CN" altLang="en-US" dirty="0"/>
              <a:t>、</a:t>
            </a:r>
            <a:r>
              <a:rPr lang="en-US" altLang="zh-CN" dirty="0"/>
              <a:t>D</a:t>
            </a:r>
          </a:p>
          <a:p>
            <a:r>
              <a:rPr lang="zh-CN" altLang="en-US" dirty="0"/>
              <a:t>删除</a:t>
            </a:r>
            <a:r>
              <a:rPr lang="en-US" altLang="zh-CN" dirty="0"/>
              <a:t>C</a:t>
            </a:r>
            <a:r>
              <a:rPr lang="zh-CN" altLang="en-US" dirty="0"/>
              <a:t>、</a:t>
            </a:r>
            <a:r>
              <a:rPr lang="en-US" altLang="zh-CN" dirty="0"/>
              <a:t>B</a:t>
            </a:r>
            <a:r>
              <a:rPr lang="zh-CN" altLang="en-US" dirty="0"/>
              <a:t>、</a:t>
            </a:r>
            <a:r>
              <a:rPr lang="en-US" altLang="zh-CN" dirty="0"/>
              <a:t>A</a:t>
            </a:r>
          </a:p>
        </p:txBody>
      </p:sp>
      <p:sp>
        <p:nvSpPr>
          <p:cNvPr id="5" name="文本框 4"/>
          <p:cNvSpPr txBox="1"/>
          <p:nvPr/>
        </p:nvSpPr>
        <p:spPr>
          <a:xfrm>
            <a:off x="7815582" y="4805246"/>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85426" y="584989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85426" y="532035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6085426" y="4784717"/>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6085426" y="425518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6085426" y="372954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6085426" y="320000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top=2</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709655" y="595490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709655" y="541589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709655" y="487687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709655" y="433785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709655" y="379884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709655" y="325982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a:off x="418179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flipV="1">
            <a:off x="4994274" y="5021082"/>
            <a:ext cx="1" cy="111849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5011075" y="6139573"/>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166051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4" name="文本框 3"/>
          <p:cNvSpPr txBox="1"/>
          <p:nvPr/>
        </p:nvSpPr>
        <p:spPr>
          <a:xfrm>
            <a:off x="7815582" y="5839891"/>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底</a:t>
            </a:r>
          </a:p>
        </p:txBody>
      </p:sp>
      <p:sp>
        <p:nvSpPr>
          <p:cNvPr id="5" name="文本框 4"/>
          <p:cNvSpPr txBox="1"/>
          <p:nvPr/>
        </p:nvSpPr>
        <p:spPr>
          <a:xfrm>
            <a:off x="7833927" y="3787128"/>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85426" y="584989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85426" y="532035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6085426" y="4784717"/>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6085426" y="425518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6085426" y="372954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6085426" y="320000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top=4</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93652" y="3629156"/>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709655" y="595490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709655" y="541589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709655" y="487687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709655" y="433785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709655" y="379884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709655" y="325982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a:off x="418179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flipV="1">
            <a:off x="4994274" y="5021082"/>
            <a:ext cx="1" cy="111849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5011075" y="6139573"/>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内容占位符 2">
            <a:extLst>
              <a:ext uri="{FF2B5EF4-FFF2-40B4-BE49-F238E27FC236}">
                <a16:creationId xmlns:a16="http://schemas.microsoft.com/office/drawing/2014/main" id="{E8A4B739-37B6-416F-BA69-0D8D5A77EA78}"/>
              </a:ext>
            </a:extLst>
          </p:cNvPr>
          <p:cNvSpPr txBox="1">
            <a:spLocks/>
          </p:cNvSpPr>
          <p:nvPr/>
        </p:nvSpPr>
        <p:spPr bwMode="auto">
          <a:xfrm>
            <a:off x="93652" y="2066226"/>
            <a:ext cx="6105057" cy="10228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dirty="0" err="1"/>
              <a:t>seqStack</a:t>
            </a:r>
            <a:r>
              <a:rPr lang="en-US" altLang="zh-CN" dirty="0"/>
              <a:t>-&gt;top++;</a:t>
            </a:r>
          </a:p>
          <a:p>
            <a:pPr marL="0" indent="0">
              <a:buNone/>
            </a:pPr>
            <a:r>
              <a:rPr lang="en-US" altLang="zh-CN" dirty="0" err="1"/>
              <a:t>seqStack</a:t>
            </a:r>
            <a:r>
              <a:rPr lang="en-US" altLang="zh-CN" dirty="0">
                <a:solidFill>
                  <a:srgbClr val="3333CC"/>
                </a:solidFill>
              </a:rPr>
              <a:t>-&gt;</a:t>
            </a:r>
            <a:r>
              <a:rPr lang="en-US" altLang="zh-CN" dirty="0"/>
              <a:t> element</a:t>
            </a:r>
            <a:r>
              <a:rPr lang="en-US" altLang="zh-CN" dirty="0">
                <a:solidFill>
                  <a:srgbClr val="3333CC"/>
                </a:solidFill>
              </a:rPr>
              <a:t>[top] = x ;</a:t>
            </a:r>
          </a:p>
        </p:txBody>
      </p:sp>
      <p:sp>
        <p:nvSpPr>
          <p:cNvPr id="32" name="内容占位符 2">
            <a:extLst>
              <a:ext uri="{FF2B5EF4-FFF2-40B4-BE49-F238E27FC236}">
                <a16:creationId xmlns:a16="http://schemas.microsoft.com/office/drawing/2014/main" id="{5425AF53-F731-4260-B20B-D775108249E6}"/>
              </a:ext>
            </a:extLst>
          </p:cNvPr>
          <p:cNvSpPr txBox="1">
            <a:spLocks/>
          </p:cNvSpPr>
          <p:nvPr/>
        </p:nvSpPr>
        <p:spPr bwMode="auto">
          <a:xfrm>
            <a:off x="4572000" y="1295737"/>
            <a:ext cx="4482548" cy="10731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dirty="0" err="1"/>
              <a:t>seqStack</a:t>
            </a:r>
            <a:r>
              <a:rPr lang="en-US" altLang="zh-CN" dirty="0">
                <a:solidFill>
                  <a:srgbClr val="3333CC"/>
                </a:solidFill>
              </a:rPr>
              <a:t>-&gt;s[top+1] = x ;</a:t>
            </a:r>
          </a:p>
          <a:p>
            <a:pPr marL="0" indent="0">
              <a:buNone/>
            </a:pPr>
            <a:r>
              <a:rPr lang="en-US" altLang="zh-CN" dirty="0" err="1"/>
              <a:t>seqStack</a:t>
            </a:r>
            <a:r>
              <a:rPr lang="en-US" altLang="zh-CN" dirty="0"/>
              <a:t>-&gt;top++;</a:t>
            </a:r>
          </a:p>
          <a:p>
            <a:endParaRPr lang="en-US" altLang="zh-CN" dirty="0">
              <a:solidFill>
                <a:srgbClr val="3333CC"/>
              </a:solidFill>
            </a:endParaRPr>
          </a:p>
        </p:txBody>
      </p:sp>
    </p:spTree>
    <p:extLst>
      <p:ext uri="{BB962C8B-B14F-4D97-AF65-F5344CB8AC3E}">
        <p14:creationId xmlns:p14="http://schemas.microsoft.com/office/powerpoint/2010/main" val="2010697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栈的顺序表示</a:t>
            </a:r>
          </a:p>
        </p:txBody>
      </p:sp>
      <p:sp>
        <p:nvSpPr>
          <p:cNvPr id="3" name="内容占位符 2"/>
          <p:cNvSpPr>
            <a:spLocks noGrp="1"/>
          </p:cNvSpPr>
          <p:nvPr>
            <p:ph idx="1"/>
          </p:nvPr>
        </p:nvSpPr>
        <p:spPr>
          <a:xfrm>
            <a:off x="104931" y="1333761"/>
            <a:ext cx="8788346" cy="1854584"/>
          </a:xfrm>
        </p:spPr>
        <p:txBody>
          <a:bodyPr/>
          <a:lstStyle/>
          <a:p>
            <a:pPr>
              <a:lnSpc>
                <a:spcPts val="2200"/>
              </a:lnSpc>
            </a:pPr>
            <a:r>
              <a:rPr lang="en-US" altLang="zh-CN" sz="1800" dirty="0" err="1"/>
              <a:t>PSeqStack</a:t>
            </a:r>
            <a:r>
              <a:rPr lang="en-US" altLang="zh-CN" sz="1800" dirty="0"/>
              <a:t> </a:t>
            </a:r>
            <a:r>
              <a:rPr lang="en-US" altLang="zh-CN" sz="1800" dirty="0" err="1"/>
              <a:t>seqStack</a:t>
            </a:r>
            <a:r>
              <a:rPr lang="en-US" altLang="zh-CN" sz="1800" dirty="0"/>
              <a:t>;</a:t>
            </a:r>
          </a:p>
          <a:p>
            <a:pPr>
              <a:lnSpc>
                <a:spcPts val="2200"/>
              </a:lnSpc>
            </a:pPr>
            <a:r>
              <a:rPr lang="en-US" altLang="zh-CN" sz="1800" dirty="0" err="1"/>
              <a:t>seqStack</a:t>
            </a:r>
            <a:r>
              <a:rPr lang="en-US" altLang="zh-CN" sz="1800" dirty="0"/>
              <a:t>=(</a:t>
            </a:r>
            <a:r>
              <a:rPr lang="en-US" altLang="zh-CN" sz="1800" dirty="0" err="1"/>
              <a:t>PSeqStack</a:t>
            </a:r>
            <a:r>
              <a:rPr lang="en-US" altLang="zh-CN" sz="1800" dirty="0"/>
              <a:t>) </a:t>
            </a:r>
            <a:r>
              <a:rPr lang="en-US" altLang="zh-CN" sz="1800" dirty="0" err="1"/>
              <a:t>malloc</a:t>
            </a:r>
            <a:r>
              <a:rPr lang="en-US" altLang="zh-CN" sz="1800" dirty="0"/>
              <a:t>(</a:t>
            </a:r>
            <a:r>
              <a:rPr lang="en-US" altLang="zh-CN" sz="1800" dirty="0" err="1"/>
              <a:t>sizeof</a:t>
            </a:r>
            <a:r>
              <a:rPr lang="en-US" altLang="zh-CN" sz="1800" dirty="0"/>
              <a:t>(</a:t>
            </a:r>
            <a:r>
              <a:rPr lang="en-US" altLang="zh-CN" sz="1800" dirty="0" err="1"/>
              <a:t>struct</a:t>
            </a:r>
            <a:r>
              <a:rPr lang="en-US" altLang="zh-CN" sz="1800" dirty="0"/>
              <a:t> </a:t>
            </a:r>
            <a:r>
              <a:rPr lang="en-US" altLang="zh-CN" sz="1800" dirty="0" err="1"/>
              <a:t>SeqStruct</a:t>
            </a:r>
            <a:r>
              <a:rPr lang="en-US" altLang="zh-CN" sz="1800" dirty="0"/>
              <a:t>));</a:t>
            </a:r>
          </a:p>
          <a:p>
            <a:pPr>
              <a:lnSpc>
                <a:spcPts val="2200"/>
              </a:lnSpc>
            </a:pPr>
            <a:r>
              <a:rPr lang="en-US" altLang="zh-CN" sz="1800" dirty="0" err="1"/>
              <a:t>seqStack</a:t>
            </a:r>
            <a:r>
              <a:rPr lang="en-US" altLang="zh-CN" sz="1800" dirty="0"/>
              <a:t>-&gt;MAXNUM=6;</a:t>
            </a:r>
          </a:p>
          <a:p>
            <a:pPr>
              <a:lnSpc>
                <a:spcPts val="2200"/>
              </a:lnSpc>
            </a:pPr>
            <a:r>
              <a:rPr lang="en-US" altLang="zh-CN" sz="1800" dirty="0" err="1"/>
              <a:t>seqStack</a:t>
            </a:r>
            <a:r>
              <a:rPr lang="en-US" altLang="zh-CN" sz="1800" dirty="0"/>
              <a:t>-&gt;</a:t>
            </a:r>
            <a:r>
              <a:rPr lang="en-US" altLang="zh-CN" sz="1800" dirty="0">
                <a:latin typeface="华文中宋" panose="02010600040101010101" pitchFamily="2" charset="-122"/>
                <a:ea typeface="华文中宋" panose="02010600040101010101" pitchFamily="2" charset="-122"/>
              </a:rPr>
              <a:t> element </a:t>
            </a:r>
            <a:r>
              <a:rPr lang="en-US" altLang="zh-CN" sz="1800" dirty="0"/>
              <a:t>=(</a:t>
            </a:r>
            <a:r>
              <a:rPr lang="en-US" altLang="zh-CN" sz="1800" dirty="0" err="1"/>
              <a:t>DataType</a:t>
            </a:r>
            <a:r>
              <a:rPr lang="en-US" altLang="zh-CN" sz="1800" dirty="0"/>
              <a:t> *)malloc(</a:t>
            </a:r>
            <a:r>
              <a:rPr lang="en-US" altLang="zh-CN" sz="1800" dirty="0" err="1"/>
              <a:t>sizeof</a:t>
            </a:r>
            <a:r>
              <a:rPr lang="en-US" altLang="zh-CN" sz="1800" dirty="0"/>
              <a:t>(</a:t>
            </a:r>
            <a:r>
              <a:rPr lang="en-US" altLang="zh-CN" sz="1800" dirty="0" err="1"/>
              <a:t>DataType</a:t>
            </a:r>
            <a:r>
              <a:rPr lang="en-US" altLang="zh-CN" sz="1800" dirty="0"/>
              <a:t>)*</a:t>
            </a:r>
            <a:r>
              <a:rPr lang="en-US" altLang="zh-CN" sz="1800" dirty="0" err="1"/>
              <a:t>seqStruct</a:t>
            </a:r>
            <a:r>
              <a:rPr lang="en-US" altLang="zh-CN" sz="1800" dirty="0"/>
              <a:t>-&gt;MAXNUM);</a:t>
            </a:r>
          </a:p>
          <a:p>
            <a:pPr>
              <a:lnSpc>
                <a:spcPts val="2200"/>
              </a:lnSpc>
            </a:pPr>
            <a:r>
              <a:rPr lang="en-US" altLang="zh-CN" sz="1800" dirty="0" err="1"/>
              <a:t>seqStack</a:t>
            </a:r>
            <a:r>
              <a:rPr lang="en-US" altLang="zh-CN" sz="1800" dirty="0"/>
              <a:t>-&gt;top=</a:t>
            </a:r>
            <a:r>
              <a:rPr lang="en-US" altLang="zh-CN" sz="1800" dirty="0">
                <a:solidFill>
                  <a:srgbClr val="FF0000"/>
                </a:solidFill>
              </a:rPr>
              <a:t>0</a:t>
            </a:r>
            <a:r>
              <a:rPr lang="en-US" altLang="zh-CN" sz="1800" dirty="0"/>
              <a:t>;</a:t>
            </a:r>
          </a:p>
        </p:txBody>
      </p:sp>
      <p:sp>
        <p:nvSpPr>
          <p:cNvPr id="4" name="文本框 3"/>
          <p:cNvSpPr txBox="1"/>
          <p:nvPr/>
        </p:nvSpPr>
        <p:spPr>
          <a:xfrm>
            <a:off x="4938592" y="5738262"/>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底</a:t>
            </a:r>
          </a:p>
        </p:txBody>
      </p:sp>
      <p:sp>
        <p:nvSpPr>
          <p:cNvPr id="5" name="文本框 4"/>
          <p:cNvSpPr txBox="1"/>
          <p:nvPr/>
        </p:nvSpPr>
        <p:spPr>
          <a:xfrm>
            <a:off x="7815582" y="6107594"/>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36989" y="5633245"/>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 name="矩形 6"/>
          <p:cNvSpPr/>
          <p:nvPr/>
        </p:nvSpPr>
        <p:spPr bwMode="auto">
          <a:xfrm>
            <a:off x="6036989" y="5103711"/>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矩形 7"/>
          <p:cNvSpPr/>
          <p:nvPr/>
        </p:nvSpPr>
        <p:spPr bwMode="auto">
          <a:xfrm>
            <a:off x="6036989" y="4568072"/>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矩形 8"/>
          <p:cNvSpPr/>
          <p:nvPr/>
        </p:nvSpPr>
        <p:spPr bwMode="auto">
          <a:xfrm>
            <a:off x="6036989" y="4038538"/>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0" name="矩形 9"/>
          <p:cNvSpPr/>
          <p:nvPr/>
        </p:nvSpPr>
        <p:spPr bwMode="auto">
          <a:xfrm>
            <a:off x="6036989" y="3512898"/>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1" name="矩形 10"/>
          <p:cNvSpPr/>
          <p:nvPr/>
        </p:nvSpPr>
        <p:spPr bwMode="auto">
          <a:xfrm>
            <a:off x="6036989" y="2983364"/>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top=-1</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8" name="直接连接符 17"/>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文本框 28"/>
          <p:cNvSpPr txBox="1"/>
          <p:nvPr/>
        </p:nvSpPr>
        <p:spPr>
          <a:xfrm>
            <a:off x="5661218" y="573826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30" name="文本框 29"/>
          <p:cNvSpPr txBox="1"/>
          <p:nvPr/>
        </p:nvSpPr>
        <p:spPr>
          <a:xfrm>
            <a:off x="5661218" y="519924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31" name="文本框 30"/>
          <p:cNvSpPr txBox="1"/>
          <p:nvPr/>
        </p:nvSpPr>
        <p:spPr>
          <a:xfrm>
            <a:off x="5661218" y="4660230"/>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32" name="文本框 31"/>
          <p:cNvSpPr txBox="1"/>
          <p:nvPr/>
        </p:nvSpPr>
        <p:spPr>
          <a:xfrm>
            <a:off x="5661218" y="412121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33" name="文本框 32"/>
          <p:cNvSpPr txBox="1"/>
          <p:nvPr/>
        </p:nvSpPr>
        <p:spPr>
          <a:xfrm>
            <a:off x="5661218" y="3582196"/>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34" name="文本框 33"/>
          <p:cNvSpPr txBox="1"/>
          <p:nvPr/>
        </p:nvSpPr>
        <p:spPr>
          <a:xfrm>
            <a:off x="5661218" y="3043179"/>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35" name="直接连接符 34"/>
          <p:cNvCxnSpPr/>
          <p:nvPr/>
        </p:nvCxnSpPr>
        <p:spPr bwMode="auto">
          <a:xfrm>
            <a:off x="416680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连接符 35"/>
          <p:cNvCxnSpPr/>
          <p:nvPr/>
        </p:nvCxnSpPr>
        <p:spPr bwMode="auto">
          <a:xfrm flipV="1">
            <a:off x="4975819" y="5010283"/>
            <a:ext cx="0" cy="95853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直接连接符 36"/>
          <p:cNvCxnSpPr/>
          <p:nvPr/>
        </p:nvCxnSpPr>
        <p:spPr bwMode="auto">
          <a:xfrm>
            <a:off x="4991266" y="5959721"/>
            <a:ext cx="570542" cy="909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148568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第一个问题</a:t>
            </a:r>
          </a:p>
        </p:txBody>
      </p:sp>
      <p:pic>
        <p:nvPicPr>
          <p:cNvPr id="8" name="图片 7">
            <a:extLst>
              <a:ext uri="{FF2B5EF4-FFF2-40B4-BE49-F238E27FC236}">
                <a16:creationId xmlns:a16="http://schemas.microsoft.com/office/drawing/2014/main" id="{A7021B2A-0433-B4ED-FD4F-8D4E897B19A4}"/>
              </a:ext>
            </a:extLst>
          </p:cNvPr>
          <p:cNvPicPr>
            <a:picLocks noChangeAspect="1"/>
          </p:cNvPicPr>
          <p:nvPr/>
        </p:nvPicPr>
        <p:blipFill>
          <a:blip r:embed="rId2"/>
          <a:stretch>
            <a:fillRect/>
          </a:stretch>
        </p:blipFill>
        <p:spPr>
          <a:xfrm>
            <a:off x="-3261" y="1819489"/>
            <a:ext cx="4575261" cy="3219022"/>
          </a:xfrm>
          <a:prstGeom prst="rect">
            <a:avLst/>
          </a:prstGeom>
        </p:spPr>
      </p:pic>
      <p:pic>
        <p:nvPicPr>
          <p:cNvPr id="10" name="图片 9">
            <a:extLst>
              <a:ext uri="{FF2B5EF4-FFF2-40B4-BE49-F238E27FC236}">
                <a16:creationId xmlns:a16="http://schemas.microsoft.com/office/drawing/2014/main" id="{1D52FA3D-145F-246C-68AD-7E149E5C8825}"/>
              </a:ext>
            </a:extLst>
          </p:cNvPr>
          <p:cNvPicPr>
            <a:picLocks noChangeAspect="1"/>
          </p:cNvPicPr>
          <p:nvPr/>
        </p:nvPicPr>
        <p:blipFill>
          <a:blip r:embed="rId3"/>
          <a:stretch>
            <a:fillRect/>
          </a:stretch>
        </p:blipFill>
        <p:spPr>
          <a:xfrm>
            <a:off x="4693839" y="1381554"/>
            <a:ext cx="4450161" cy="4428902"/>
          </a:xfrm>
          <a:prstGeom prst="rect">
            <a:avLst/>
          </a:prstGeom>
        </p:spPr>
      </p:pic>
    </p:spTree>
    <p:extLst>
      <p:ext uri="{BB962C8B-B14F-4D97-AF65-F5344CB8AC3E}">
        <p14:creationId xmlns:p14="http://schemas.microsoft.com/office/powerpoint/2010/main" val="3432185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5" name="文本框 4"/>
          <p:cNvSpPr txBox="1"/>
          <p:nvPr/>
        </p:nvSpPr>
        <p:spPr>
          <a:xfrm>
            <a:off x="7926426" y="5929722"/>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85426" y="584989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85426" y="532035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6085426" y="4784717"/>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6085426" y="425518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6085426" y="372954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6085426" y="320000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s</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top=0</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709655" y="595490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709655" y="541589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709655" y="487687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709655" y="433785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709655" y="379884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709655" y="325982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a:off x="418179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flipV="1">
            <a:off x="4994274" y="5021082"/>
            <a:ext cx="1" cy="111849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5011075" y="6139573"/>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内容占位符 2">
            <a:extLst>
              <a:ext uri="{FF2B5EF4-FFF2-40B4-BE49-F238E27FC236}">
                <a16:creationId xmlns:a16="http://schemas.microsoft.com/office/drawing/2014/main" id="{E8A4B739-37B6-416F-BA69-0D8D5A77EA78}"/>
              </a:ext>
            </a:extLst>
          </p:cNvPr>
          <p:cNvSpPr txBox="1">
            <a:spLocks/>
          </p:cNvSpPr>
          <p:nvPr/>
        </p:nvSpPr>
        <p:spPr bwMode="auto">
          <a:xfrm>
            <a:off x="102799" y="1958617"/>
            <a:ext cx="6052903" cy="10731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err="1"/>
              <a:t>seqStack</a:t>
            </a:r>
            <a:r>
              <a:rPr lang="en-US" altLang="zh-CN" dirty="0"/>
              <a:t>-&gt;top++;</a:t>
            </a:r>
          </a:p>
          <a:p>
            <a:r>
              <a:rPr lang="en-US" altLang="zh-CN" dirty="0" err="1"/>
              <a:t>seqStack</a:t>
            </a:r>
            <a:r>
              <a:rPr lang="en-US" altLang="zh-CN" dirty="0">
                <a:solidFill>
                  <a:srgbClr val="3333CC"/>
                </a:solidFill>
              </a:rPr>
              <a:t>-&gt;</a:t>
            </a:r>
            <a:r>
              <a:rPr lang="en-US" altLang="zh-CN" dirty="0"/>
              <a:t> element</a:t>
            </a:r>
            <a:r>
              <a:rPr lang="en-US" altLang="zh-CN" dirty="0">
                <a:solidFill>
                  <a:srgbClr val="3333CC"/>
                </a:solidFill>
              </a:rPr>
              <a:t>[top-1] = x ;</a:t>
            </a:r>
          </a:p>
        </p:txBody>
      </p:sp>
      <p:sp>
        <p:nvSpPr>
          <p:cNvPr id="32" name="内容占位符 2">
            <a:extLst>
              <a:ext uri="{FF2B5EF4-FFF2-40B4-BE49-F238E27FC236}">
                <a16:creationId xmlns:a16="http://schemas.microsoft.com/office/drawing/2014/main" id="{5425AF53-F731-4260-B20B-D775108249E6}"/>
              </a:ext>
            </a:extLst>
          </p:cNvPr>
          <p:cNvSpPr txBox="1">
            <a:spLocks/>
          </p:cNvSpPr>
          <p:nvPr/>
        </p:nvSpPr>
        <p:spPr bwMode="auto">
          <a:xfrm>
            <a:off x="4767050" y="1355285"/>
            <a:ext cx="4030190" cy="177060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dirty="0" err="1"/>
              <a:t>seqStack</a:t>
            </a:r>
            <a:r>
              <a:rPr lang="en-US" altLang="zh-CN" dirty="0">
                <a:solidFill>
                  <a:srgbClr val="3333CC"/>
                </a:solidFill>
              </a:rPr>
              <a:t>-&gt;s[top] = x ;</a:t>
            </a:r>
          </a:p>
          <a:p>
            <a:pPr marL="0" indent="0">
              <a:buNone/>
            </a:pPr>
            <a:r>
              <a:rPr lang="en-US" altLang="zh-CN" dirty="0" err="1"/>
              <a:t>seqStack</a:t>
            </a:r>
            <a:r>
              <a:rPr lang="en-US" altLang="zh-CN" dirty="0"/>
              <a:t>-&gt;top++;</a:t>
            </a:r>
          </a:p>
          <a:p>
            <a:endParaRPr lang="en-US" altLang="zh-CN" dirty="0">
              <a:solidFill>
                <a:srgbClr val="3333CC"/>
              </a:solidFill>
            </a:endParaRPr>
          </a:p>
        </p:txBody>
      </p:sp>
    </p:spTree>
    <p:extLst>
      <p:ext uri="{BB962C8B-B14F-4D97-AF65-F5344CB8AC3E}">
        <p14:creationId xmlns:p14="http://schemas.microsoft.com/office/powerpoint/2010/main" val="760353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栈的顺序表示</a:t>
            </a:r>
          </a:p>
        </p:txBody>
      </p:sp>
      <p:sp>
        <p:nvSpPr>
          <p:cNvPr id="3" name="内容占位符 2"/>
          <p:cNvSpPr>
            <a:spLocks noGrp="1"/>
          </p:cNvSpPr>
          <p:nvPr>
            <p:ph idx="1"/>
          </p:nvPr>
        </p:nvSpPr>
        <p:spPr>
          <a:xfrm>
            <a:off x="104931" y="1333761"/>
            <a:ext cx="8788346" cy="1854584"/>
          </a:xfrm>
        </p:spPr>
        <p:txBody>
          <a:bodyPr/>
          <a:lstStyle/>
          <a:p>
            <a:pPr>
              <a:lnSpc>
                <a:spcPts val="2200"/>
              </a:lnSpc>
            </a:pPr>
            <a:r>
              <a:rPr lang="en-US" altLang="zh-CN" sz="1800" dirty="0" err="1"/>
              <a:t>PSeqStack</a:t>
            </a:r>
            <a:r>
              <a:rPr lang="en-US" altLang="zh-CN" sz="1800" dirty="0"/>
              <a:t> </a:t>
            </a:r>
            <a:r>
              <a:rPr lang="en-US" altLang="zh-CN" sz="1800" dirty="0" err="1"/>
              <a:t>seqStack</a:t>
            </a:r>
            <a:r>
              <a:rPr lang="en-US" altLang="zh-CN" sz="1800" dirty="0"/>
              <a:t>;</a:t>
            </a:r>
          </a:p>
          <a:p>
            <a:pPr>
              <a:lnSpc>
                <a:spcPts val="2200"/>
              </a:lnSpc>
            </a:pPr>
            <a:r>
              <a:rPr lang="en-US" altLang="zh-CN" sz="1800" dirty="0" err="1"/>
              <a:t>seqStack</a:t>
            </a:r>
            <a:r>
              <a:rPr lang="en-US" altLang="zh-CN" sz="1800" dirty="0"/>
              <a:t>=(</a:t>
            </a:r>
            <a:r>
              <a:rPr lang="en-US" altLang="zh-CN" sz="1800" dirty="0" err="1"/>
              <a:t>PSeqStack</a:t>
            </a:r>
            <a:r>
              <a:rPr lang="en-US" altLang="zh-CN" sz="1800" dirty="0"/>
              <a:t>) </a:t>
            </a:r>
            <a:r>
              <a:rPr lang="en-US" altLang="zh-CN" sz="1800" dirty="0" err="1"/>
              <a:t>malloc</a:t>
            </a:r>
            <a:r>
              <a:rPr lang="en-US" altLang="zh-CN" sz="1800" dirty="0"/>
              <a:t>(</a:t>
            </a:r>
            <a:r>
              <a:rPr lang="en-US" altLang="zh-CN" sz="1800" dirty="0" err="1"/>
              <a:t>sizeof</a:t>
            </a:r>
            <a:r>
              <a:rPr lang="en-US" altLang="zh-CN" sz="1800" dirty="0"/>
              <a:t>(</a:t>
            </a:r>
            <a:r>
              <a:rPr lang="en-US" altLang="zh-CN" sz="1800" dirty="0" err="1"/>
              <a:t>struct</a:t>
            </a:r>
            <a:r>
              <a:rPr lang="en-US" altLang="zh-CN" sz="1800" dirty="0"/>
              <a:t> </a:t>
            </a:r>
            <a:r>
              <a:rPr lang="en-US" altLang="zh-CN" sz="1800" dirty="0" err="1"/>
              <a:t>SeqStruct</a:t>
            </a:r>
            <a:r>
              <a:rPr lang="en-US" altLang="zh-CN" sz="1800" dirty="0"/>
              <a:t>));</a:t>
            </a:r>
          </a:p>
          <a:p>
            <a:pPr>
              <a:lnSpc>
                <a:spcPts val="2200"/>
              </a:lnSpc>
            </a:pPr>
            <a:r>
              <a:rPr lang="en-US" altLang="zh-CN" sz="1800" dirty="0" err="1"/>
              <a:t>seqStack</a:t>
            </a:r>
            <a:r>
              <a:rPr lang="en-US" altLang="zh-CN" sz="1800" dirty="0"/>
              <a:t>-&gt;MAXNUM=6;</a:t>
            </a:r>
          </a:p>
          <a:p>
            <a:pPr>
              <a:lnSpc>
                <a:spcPts val="2200"/>
              </a:lnSpc>
            </a:pPr>
            <a:r>
              <a:rPr lang="en-US" altLang="zh-CN" sz="1800" dirty="0" err="1"/>
              <a:t>seqStack</a:t>
            </a:r>
            <a:r>
              <a:rPr lang="en-US" altLang="zh-CN" sz="1800" dirty="0"/>
              <a:t>-&gt;</a:t>
            </a:r>
            <a:r>
              <a:rPr lang="en-US" altLang="zh-CN" sz="1800" dirty="0">
                <a:latin typeface="华文中宋" panose="02010600040101010101" pitchFamily="2" charset="-122"/>
                <a:ea typeface="华文中宋" panose="02010600040101010101" pitchFamily="2" charset="-122"/>
              </a:rPr>
              <a:t> element </a:t>
            </a:r>
            <a:r>
              <a:rPr lang="en-US" altLang="zh-CN" sz="1800" dirty="0"/>
              <a:t>=(</a:t>
            </a:r>
            <a:r>
              <a:rPr lang="en-US" altLang="zh-CN" sz="1800" dirty="0" err="1"/>
              <a:t>DataType</a:t>
            </a:r>
            <a:r>
              <a:rPr lang="en-US" altLang="zh-CN" sz="1800" dirty="0"/>
              <a:t> *)malloc(</a:t>
            </a:r>
            <a:r>
              <a:rPr lang="en-US" altLang="zh-CN" sz="1800" dirty="0" err="1"/>
              <a:t>sizeof</a:t>
            </a:r>
            <a:r>
              <a:rPr lang="en-US" altLang="zh-CN" sz="1800" dirty="0"/>
              <a:t>(</a:t>
            </a:r>
            <a:r>
              <a:rPr lang="en-US" altLang="zh-CN" sz="1800" dirty="0" err="1"/>
              <a:t>DataType</a:t>
            </a:r>
            <a:r>
              <a:rPr lang="en-US" altLang="zh-CN" sz="1800" dirty="0"/>
              <a:t>)*</a:t>
            </a:r>
            <a:r>
              <a:rPr lang="en-US" altLang="zh-CN" sz="1800" dirty="0" err="1"/>
              <a:t>seqStruct</a:t>
            </a:r>
            <a:r>
              <a:rPr lang="en-US" altLang="zh-CN" sz="1800" dirty="0"/>
              <a:t>-&gt;MAXNUM);</a:t>
            </a:r>
          </a:p>
          <a:p>
            <a:pPr>
              <a:lnSpc>
                <a:spcPts val="2200"/>
              </a:lnSpc>
            </a:pPr>
            <a:r>
              <a:rPr lang="en-US" altLang="zh-CN" sz="1800" dirty="0" err="1"/>
              <a:t>seqStack</a:t>
            </a:r>
            <a:r>
              <a:rPr lang="en-US" altLang="zh-CN" sz="1800" dirty="0"/>
              <a:t>-&gt;top= </a:t>
            </a:r>
            <a:r>
              <a:rPr lang="en-US" altLang="zh-CN" sz="1800" dirty="0" err="1">
                <a:solidFill>
                  <a:srgbClr val="FF0000"/>
                </a:solidFill>
              </a:rPr>
              <a:t>seqStack</a:t>
            </a:r>
            <a:r>
              <a:rPr lang="en-US" altLang="zh-CN" sz="1800" dirty="0">
                <a:solidFill>
                  <a:srgbClr val="FF0000"/>
                </a:solidFill>
              </a:rPr>
              <a:t>-&gt;MAXNUM-1</a:t>
            </a:r>
            <a:r>
              <a:rPr lang="en-US" altLang="zh-CN" sz="1800" dirty="0"/>
              <a:t>;</a:t>
            </a:r>
          </a:p>
        </p:txBody>
      </p:sp>
      <p:sp>
        <p:nvSpPr>
          <p:cNvPr id="4" name="文本框 3"/>
          <p:cNvSpPr txBox="1"/>
          <p:nvPr/>
        </p:nvSpPr>
        <p:spPr>
          <a:xfrm>
            <a:off x="4938592" y="5738262"/>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底</a:t>
            </a:r>
          </a:p>
        </p:txBody>
      </p:sp>
      <p:sp>
        <p:nvSpPr>
          <p:cNvPr id="5" name="文本框 4"/>
          <p:cNvSpPr txBox="1"/>
          <p:nvPr/>
        </p:nvSpPr>
        <p:spPr>
          <a:xfrm>
            <a:off x="7815582" y="6107594"/>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36989" y="5633245"/>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 name="矩形 6"/>
          <p:cNvSpPr/>
          <p:nvPr/>
        </p:nvSpPr>
        <p:spPr bwMode="auto">
          <a:xfrm>
            <a:off x="6036989" y="5103711"/>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矩形 7"/>
          <p:cNvSpPr/>
          <p:nvPr/>
        </p:nvSpPr>
        <p:spPr bwMode="auto">
          <a:xfrm>
            <a:off x="6036989" y="4568072"/>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矩形 8"/>
          <p:cNvSpPr/>
          <p:nvPr/>
        </p:nvSpPr>
        <p:spPr bwMode="auto">
          <a:xfrm>
            <a:off x="6036989" y="4038538"/>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0" name="矩形 9"/>
          <p:cNvSpPr/>
          <p:nvPr/>
        </p:nvSpPr>
        <p:spPr bwMode="auto">
          <a:xfrm>
            <a:off x="6036989" y="3512898"/>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1" name="矩形 10"/>
          <p:cNvSpPr/>
          <p:nvPr/>
        </p:nvSpPr>
        <p:spPr bwMode="auto">
          <a:xfrm>
            <a:off x="6036989" y="2983364"/>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s</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top=-1</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8" name="直接连接符 17"/>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直接连接符 23"/>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直接连接符 25"/>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文本框 28"/>
          <p:cNvSpPr txBox="1"/>
          <p:nvPr/>
        </p:nvSpPr>
        <p:spPr>
          <a:xfrm>
            <a:off x="5661218" y="573826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30" name="文本框 29"/>
          <p:cNvSpPr txBox="1"/>
          <p:nvPr/>
        </p:nvSpPr>
        <p:spPr>
          <a:xfrm>
            <a:off x="5661218" y="519924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31" name="文本框 30"/>
          <p:cNvSpPr txBox="1"/>
          <p:nvPr/>
        </p:nvSpPr>
        <p:spPr>
          <a:xfrm>
            <a:off x="5661218" y="4660230"/>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32" name="文本框 31"/>
          <p:cNvSpPr txBox="1"/>
          <p:nvPr/>
        </p:nvSpPr>
        <p:spPr>
          <a:xfrm>
            <a:off x="5661218" y="412121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33" name="文本框 32"/>
          <p:cNvSpPr txBox="1"/>
          <p:nvPr/>
        </p:nvSpPr>
        <p:spPr>
          <a:xfrm>
            <a:off x="5661218" y="3582196"/>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34" name="文本框 33"/>
          <p:cNvSpPr txBox="1"/>
          <p:nvPr/>
        </p:nvSpPr>
        <p:spPr>
          <a:xfrm>
            <a:off x="5661218" y="3043179"/>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35" name="直接连接符 34"/>
          <p:cNvCxnSpPr/>
          <p:nvPr/>
        </p:nvCxnSpPr>
        <p:spPr bwMode="auto">
          <a:xfrm>
            <a:off x="416680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连接符 35"/>
          <p:cNvCxnSpPr/>
          <p:nvPr/>
        </p:nvCxnSpPr>
        <p:spPr bwMode="auto">
          <a:xfrm flipV="1">
            <a:off x="4975819" y="5010283"/>
            <a:ext cx="0" cy="958535"/>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 name="直接连接符 36"/>
          <p:cNvCxnSpPr/>
          <p:nvPr/>
        </p:nvCxnSpPr>
        <p:spPr bwMode="auto">
          <a:xfrm>
            <a:off x="4991266" y="5959721"/>
            <a:ext cx="570542" cy="909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6253500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5" name="文本框 4"/>
          <p:cNvSpPr txBox="1"/>
          <p:nvPr/>
        </p:nvSpPr>
        <p:spPr>
          <a:xfrm>
            <a:off x="7864019" y="3134633"/>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85426" y="584989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85426" y="532035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6085426" y="4784717"/>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6085426" y="425518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6085426" y="372954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6085426" y="320000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top=0</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709655" y="595490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709655" y="541589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709655" y="487687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709655" y="433785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709655" y="379884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709655" y="325982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a:off x="418179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flipV="1">
            <a:off x="4994274" y="5021082"/>
            <a:ext cx="1" cy="111849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5011075" y="6139573"/>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内容占位符 2">
            <a:extLst>
              <a:ext uri="{FF2B5EF4-FFF2-40B4-BE49-F238E27FC236}">
                <a16:creationId xmlns:a16="http://schemas.microsoft.com/office/drawing/2014/main" id="{E8A4B739-37B6-416F-BA69-0D8D5A77EA78}"/>
              </a:ext>
            </a:extLst>
          </p:cNvPr>
          <p:cNvSpPr txBox="1">
            <a:spLocks/>
          </p:cNvSpPr>
          <p:nvPr/>
        </p:nvSpPr>
        <p:spPr bwMode="auto">
          <a:xfrm>
            <a:off x="371158" y="1366088"/>
            <a:ext cx="4030190" cy="10731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CN" dirty="0">
              <a:solidFill>
                <a:srgbClr val="3333CC"/>
              </a:solidFill>
            </a:endParaRPr>
          </a:p>
        </p:txBody>
      </p:sp>
      <p:sp>
        <p:nvSpPr>
          <p:cNvPr id="32" name="内容占位符 2">
            <a:extLst>
              <a:ext uri="{FF2B5EF4-FFF2-40B4-BE49-F238E27FC236}">
                <a16:creationId xmlns:a16="http://schemas.microsoft.com/office/drawing/2014/main" id="{5425AF53-F731-4260-B20B-D775108249E6}"/>
              </a:ext>
            </a:extLst>
          </p:cNvPr>
          <p:cNvSpPr txBox="1">
            <a:spLocks/>
          </p:cNvSpPr>
          <p:nvPr/>
        </p:nvSpPr>
        <p:spPr bwMode="auto">
          <a:xfrm>
            <a:off x="371157" y="1375049"/>
            <a:ext cx="7182577" cy="10731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err="1"/>
              <a:t>seqStack</a:t>
            </a:r>
            <a:r>
              <a:rPr lang="en-US" altLang="zh-CN" dirty="0">
                <a:solidFill>
                  <a:srgbClr val="3333CC"/>
                </a:solidFill>
              </a:rPr>
              <a:t>-&gt;</a:t>
            </a:r>
            <a:r>
              <a:rPr lang="en-US" altLang="zh-CN" dirty="0"/>
              <a:t>element</a:t>
            </a:r>
            <a:r>
              <a:rPr lang="en-US" altLang="zh-CN" dirty="0">
                <a:solidFill>
                  <a:srgbClr val="3333CC"/>
                </a:solidFill>
              </a:rPr>
              <a:t>[top] = x ;</a:t>
            </a:r>
          </a:p>
          <a:p>
            <a:r>
              <a:rPr lang="en-US" altLang="zh-CN" dirty="0" err="1"/>
              <a:t>seqStack</a:t>
            </a:r>
            <a:r>
              <a:rPr lang="en-US" altLang="zh-CN" dirty="0"/>
              <a:t>-&gt;top--;</a:t>
            </a:r>
          </a:p>
          <a:p>
            <a:endParaRPr lang="en-US" altLang="zh-CN" dirty="0">
              <a:solidFill>
                <a:srgbClr val="3333CC"/>
              </a:solidFill>
            </a:endParaRPr>
          </a:p>
        </p:txBody>
      </p:sp>
    </p:spTree>
    <p:extLst>
      <p:ext uri="{BB962C8B-B14F-4D97-AF65-F5344CB8AC3E}">
        <p14:creationId xmlns:p14="http://schemas.microsoft.com/office/powerpoint/2010/main" val="802516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5" name="文本框 4"/>
          <p:cNvSpPr txBox="1"/>
          <p:nvPr/>
        </p:nvSpPr>
        <p:spPr>
          <a:xfrm>
            <a:off x="7833927" y="3787128"/>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85426" y="584989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85426" y="532035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6085426" y="4784717"/>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6085426" y="425518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6085426" y="372954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6085426" y="320000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top=4</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709655" y="595490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709655" y="541589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709655" y="487687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709655" y="433785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709655" y="379884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709655" y="325982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a:off x="418179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flipV="1">
            <a:off x="4994274" y="5021082"/>
            <a:ext cx="1" cy="111849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5011075" y="6139573"/>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内容占位符 2">
            <a:extLst>
              <a:ext uri="{FF2B5EF4-FFF2-40B4-BE49-F238E27FC236}">
                <a16:creationId xmlns:a16="http://schemas.microsoft.com/office/drawing/2014/main" id="{E8A4B739-37B6-416F-BA69-0D8D5A77EA78}"/>
              </a:ext>
            </a:extLst>
          </p:cNvPr>
          <p:cNvSpPr txBox="1">
            <a:spLocks/>
          </p:cNvSpPr>
          <p:nvPr/>
        </p:nvSpPr>
        <p:spPr bwMode="auto">
          <a:xfrm>
            <a:off x="371158" y="1366088"/>
            <a:ext cx="4030190" cy="10731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solidFill>
                  <a:srgbClr val="3333CC"/>
                </a:solidFill>
              </a:rPr>
              <a:t>删除</a:t>
            </a:r>
            <a:r>
              <a:rPr lang="en-US" altLang="zh-CN" dirty="0">
                <a:solidFill>
                  <a:srgbClr val="3333CC"/>
                </a:solidFill>
              </a:rPr>
              <a:t>E</a:t>
            </a:r>
          </a:p>
        </p:txBody>
      </p:sp>
    </p:spTree>
    <p:extLst>
      <p:ext uri="{BB962C8B-B14F-4D97-AF65-F5344CB8AC3E}">
        <p14:creationId xmlns:p14="http://schemas.microsoft.com/office/powerpoint/2010/main" val="3862979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5" name="文本框 4"/>
          <p:cNvSpPr txBox="1"/>
          <p:nvPr/>
        </p:nvSpPr>
        <p:spPr>
          <a:xfrm>
            <a:off x="7815582" y="4313955"/>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85426" y="584989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85426" y="532035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6085426" y="4784717"/>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6085426" y="425518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6085426" y="372954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6085426" y="320000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top=3</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709655" y="595490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709655" y="541589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709655" y="487687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709655" y="433785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709655" y="379884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709655" y="325982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a:off x="418179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flipV="1">
            <a:off x="4994274" y="5021082"/>
            <a:ext cx="1" cy="111849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5011075" y="6139573"/>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内容占位符 2">
            <a:extLst>
              <a:ext uri="{FF2B5EF4-FFF2-40B4-BE49-F238E27FC236}">
                <a16:creationId xmlns:a16="http://schemas.microsoft.com/office/drawing/2014/main" id="{E8A4B739-37B6-416F-BA69-0D8D5A77EA78}"/>
              </a:ext>
            </a:extLst>
          </p:cNvPr>
          <p:cNvSpPr txBox="1">
            <a:spLocks/>
          </p:cNvSpPr>
          <p:nvPr/>
        </p:nvSpPr>
        <p:spPr bwMode="auto">
          <a:xfrm>
            <a:off x="371158" y="1366088"/>
            <a:ext cx="4030190" cy="10731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solidFill>
                  <a:srgbClr val="3333CC"/>
                </a:solidFill>
              </a:rPr>
              <a:t>删除</a:t>
            </a:r>
            <a:r>
              <a:rPr lang="en-US" altLang="zh-CN" dirty="0">
                <a:solidFill>
                  <a:srgbClr val="3333CC"/>
                </a:solidFill>
              </a:rPr>
              <a:t>E</a:t>
            </a:r>
          </a:p>
        </p:txBody>
      </p:sp>
    </p:spTree>
    <p:extLst>
      <p:ext uri="{BB962C8B-B14F-4D97-AF65-F5344CB8AC3E}">
        <p14:creationId xmlns:p14="http://schemas.microsoft.com/office/powerpoint/2010/main" val="3119448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5" name="文本框 4"/>
          <p:cNvSpPr txBox="1"/>
          <p:nvPr/>
        </p:nvSpPr>
        <p:spPr>
          <a:xfrm>
            <a:off x="7815582" y="4788983"/>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85426" y="584989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85426" y="532035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6085426" y="4784717"/>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6085426" y="425518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6085426" y="372954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6085426" y="320000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top=3</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709655" y="595490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709655" y="541589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709655" y="487687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709655" y="433785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709655" y="379884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709655" y="325982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a:off x="418179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flipV="1">
            <a:off x="4994274" y="5021082"/>
            <a:ext cx="1" cy="111849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5011075" y="6139573"/>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内容占位符 2">
            <a:extLst>
              <a:ext uri="{FF2B5EF4-FFF2-40B4-BE49-F238E27FC236}">
                <a16:creationId xmlns:a16="http://schemas.microsoft.com/office/drawing/2014/main" id="{E8A4B739-37B6-416F-BA69-0D8D5A77EA78}"/>
              </a:ext>
            </a:extLst>
          </p:cNvPr>
          <p:cNvSpPr txBox="1">
            <a:spLocks/>
          </p:cNvSpPr>
          <p:nvPr/>
        </p:nvSpPr>
        <p:spPr bwMode="auto">
          <a:xfrm>
            <a:off x="371158" y="1366088"/>
            <a:ext cx="4030190" cy="10731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solidFill>
                  <a:srgbClr val="3333CC"/>
                </a:solidFill>
              </a:rPr>
              <a:t>删除</a:t>
            </a:r>
            <a:r>
              <a:rPr lang="en-US" altLang="zh-CN" dirty="0">
                <a:solidFill>
                  <a:srgbClr val="3333CC"/>
                </a:solidFill>
              </a:rPr>
              <a:t>D</a:t>
            </a:r>
          </a:p>
        </p:txBody>
      </p:sp>
      <p:sp>
        <p:nvSpPr>
          <p:cNvPr id="30" name="内容占位符 2">
            <a:extLst>
              <a:ext uri="{FF2B5EF4-FFF2-40B4-BE49-F238E27FC236}">
                <a16:creationId xmlns:a16="http://schemas.microsoft.com/office/drawing/2014/main" id="{DAA93A17-FCD9-4D32-935B-C30584194954}"/>
              </a:ext>
            </a:extLst>
          </p:cNvPr>
          <p:cNvSpPr txBox="1">
            <a:spLocks/>
          </p:cNvSpPr>
          <p:nvPr/>
        </p:nvSpPr>
        <p:spPr bwMode="auto">
          <a:xfrm>
            <a:off x="4021894" y="1761751"/>
            <a:ext cx="4030190" cy="10731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err="1">
                <a:solidFill>
                  <a:srgbClr val="3333CC"/>
                </a:solidFill>
              </a:rPr>
              <a:t>seqStack</a:t>
            </a:r>
            <a:r>
              <a:rPr lang="en-US" altLang="zh-CN" dirty="0">
                <a:solidFill>
                  <a:srgbClr val="3333CC"/>
                </a:solidFill>
              </a:rPr>
              <a:t>-&gt;top--;</a:t>
            </a:r>
          </a:p>
        </p:txBody>
      </p:sp>
    </p:spTree>
    <p:extLst>
      <p:ext uri="{BB962C8B-B14F-4D97-AF65-F5344CB8AC3E}">
        <p14:creationId xmlns:p14="http://schemas.microsoft.com/office/powerpoint/2010/main" val="462144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3" name="内容占位符 2"/>
          <p:cNvSpPr>
            <a:spLocks noGrp="1"/>
          </p:cNvSpPr>
          <p:nvPr>
            <p:ph idx="1"/>
          </p:nvPr>
        </p:nvSpPr>
        <p:spPr>
          <a:xfrm>
            <a:off x="452354" y="1341438"/>
            <a:ext cx="8153400" cy="2021237"/>
          </a:xfrm>
        </p:spPr>
        <p:txBody>
          <a:bodyPr/>
          <a:lstStyle/>
          <a:p>
            <a:r>
              <a:rPr lang="zh-CN" altLang="en-US" dirty="0"/>
              <a:t>删除</a:t>
            </a:r>
            <a:r>
              <a:rPr lang="en-US" altLang="zh-CN" dirty="0"/>
              <a:t>C</a:t>
            </a:r>
            <a:r>
              <a:rPr lang="zh-CN" altLang="en-US" dirty="0"/>
              <a:t>、</a:t>
            </a:r>
            <a:r>
              <a:rPr lang="en-US" altLang="zh-CN" dirty="0"/>
              <a:t>B</a:t>
            </a:r>
            <a:r>
              <a:rPr lang="zh-CN" altLang="en-US" dirty="0"/>
              <a:t>、</a:t>
            </a:r>
            <a:r>
              <a:rPr lang="en-US" altLang="zh-CN" dirty="0"/>
              <a:t>A</a:t>
            </a:r>
          </a:p>
        </p:txBody>
      </p:sp>
      <p:sp>
        <p:nvSpPr>
          <p:cNvPr id="5" name="文本框 4"/>
          <p:cNvSpPr txBox="1"/>
          <p:nvPr/>
        </p:nvSpPr>
        <p:spPr>
          <a:xfrm>
            <a:off x="7815582" y="4861027"/>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85426" y="584989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85426" y="532035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6085426" y="4784717"/>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6085426" y="425518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0" name="矩形 9"/>
          <p:cNvSpPr/>
          <p:nvPr/>
        </p:nvSpPr>
        <p:spPr bwMode="auto">
          <a:xfrm>
            <a:off x="6085426" y="372954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1" name="矩形 10"/>
          <p:cNvSpPr/>
          <p:nvPr/>
        </p:nvSpPr>
        <p:spPr bwMode="auto">
          <a:xfrm>
            <a:off x="6085426" y="320000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top=2</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709655" y="595490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709655" y="541589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709655" y="487687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709655" y="433785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709655" y="379884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709655" y="325982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30" name="直接连接符 29"/>
          <p:cNvCxnSpPr/>
          <p:nvPr/>
        </p:nvCxnSpPr>
        <p:spPr bwMode="auto">
          <a:xfrm>
            <a:off x="4181797" y="5010278"/>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连接符 30"/>
          <p:cNvCxnSpPr/>
          <p:nvPr/>
        </p:nvCxnSpPr>
        <p:spPr bwMode="auto">
          <a:xfrm flipV="1">
            <a:off x="4994274" y="5021082"/>
            <a:ext cx="1" cy="111849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直接连接符 31"/>
          <p:cNvCxnSpPr/>
          <p:nvPr/>
        </p:nvCxnSpPr>
        <p:spPr bwMode="auto">
          <a:xfrm>
            <a:off x="5011075" y="6139573"/>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2556278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3" name="内容占位符 2"/>
          <p:cNvSpPr>
            <a:spLocks noGrp="1"/>
          </p:cNvSpPr>
          <p:nvPr>
            <p:ph idx="1"/>
          </p:nvPr>
        </p:nvSpPr>
        <p:spPr>
          <a:xfrm>
            <a:off x="452354" y="1341438"/>
            <a:ext cx="8153400" cy="2021237"/>
          </a:xfrm>
        </p:spPr>
        <p:txBody>
          <a:bodyPr/>
          <a:lstStyle/>
          <a:p>
            <a:r>
              <a:rPr lang="zh-CN" altLang="en-US" dirty="0">
                <a:solidFill>
                  <a:srgbClr val="3333CC"/>
                </a:solidFill>
              </a:rPr>
              <a:t>删除</a:t>
            </a:r>
            <a:r>
              <a:rPr lang="en-US" altLang="zh-CN" dirty="0">
                <a:solidFill>
                  <a:srgbClr val="3333CC"/>
                </a:solidFill>
              </a:rPr>
              <a:t>C</a:t>
            </a:r>
            <a:r>
              <a:rPr lang="zh-CN" altLang="en-US" dirty="0">
                <a:solidFill>
                  <a:srgbClr val="3333CC"/>
                </a:solidFill>
              </a:rPr>
              <a:t>、</a:t>
            </a:r>
            <a:r>
              <a:rPr lang="en-US" altLang="zh-CN" dirty="0">
                <a:solidFill>
                  <a:srgbClr val="3333CC"/>
                </a:solidFill>
              </a:rPr>
              <a:t>B</a:t>
            </a:r>
            <a:r>
              <a:rPr lang="zh-CN" altLang="en-US" dirty="0">
                <a:solidFill>
                  <a:srgbClr val="3333CC"/>
                </a:solidFill>
              </a:rPr>
              <a:t>、</a:t>
            </a:r>
            <a:r>
              <a:rPr lang="en-US" altLang="zh-CN" dirty="0">
                <a:solidFill>
                  <a:srgbClr val="3333CC"/>
                </a:solidFill>
              </a:rPr>
              <a:t>A</a:t>
            </a:r>
          </a:p>
        </p:txBody>
      </p:sp>
      <p:sp>
        <p:nvSpPr>
          <p:cNvPr id="5" name="文本框 4"/>
          <p:cNvSpPr txBox="1"/>
          <p:nvPr/>
        </p:nvSpPr>
        <p:spPr>
          <a:xfrm>
            <a:off x="7928861" y="6059472"/>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栈 顶</a:t>
            </a:r>
          </a:p>
        </p:txBody>
      </p:sp>
      <p:sp>
        <p:nvSpPr>
          <p:cNvPr id="6" name="矩形 5"/>
          <p:cNvSpPr/>
          <p:nvPr/>
        </p:nvSpPr>
        <p:spPr bwMode="auto">
          <a:xfrm>
            <a:off x="6010034" y="558512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10034" y="505558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8" name="矩形 7"/>
          <p:cNvSpPr/>
          <p:nvPr/>
        </p:nvSpPr>
        <p:spPr bwMode="auto">
          <a:xfrm>
            <a:off x="6010034" y="451995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9" name="矩形 8"/>
          <p:cNvSpPr/>
          <p:nvPr/>
        </p:nvSpPr>
        <p:spPr bwMode="auto">
          <a:xfrm>
            <a:off x="6010034" y="399041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0" name="矩形 9"/>
          <p:cNvSpPr/>
          <p:nvPr/>
        </p:nvSpPr>
        <p:spPr bwMode="auto">
          <a:xfrm>
            <a:off x="6010034" y="346477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1" name="矩形 10"/>
          <p:cNvSpPr/>
          <p:nvPr/>
        </p:nvSpPr>
        <p:spPr bwMode="auto">
          <a:xfrm>
            <a:off x="6010034" y="2935242"/>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800" dirty="0">
                <a:latin typeface="华文中宋" panose="02010600040101010101" pitchFamily="2" charset="-122"/>
                <a:ea typeface="华文中宋" panose="02010600040101010101" pitchFamily="2" charset="-122"/>
              </a:rPr>
              <a:t>element</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top=-1</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71158" y="3641534"/>
            <a:ext cx="1558261"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400" dirty="0" err="1"/>
              <a:t>seqStack</a:t>
            </a:r>
            <a:endParaRPr lang="zh-CN" altLang="en-US" sz="24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634263" y="5690140"/>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634263" y="515112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634263" y="461210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634263" y="407309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634263" y="353407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634263" y="299505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33" name="直接连接符 32"/>
          <p:cNvCxnSpPr/>
          <p:nvPr/>
        </p:nvCxnSpPr>
        <p:spPr bwMode="auto">
          <a:xfrm>
            <a:off x="4066750" y="4956214"/>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直接连接符 33"/>
          <p:cNvCxnSpPr/>
          <p:nvPr/>
        </p:nvCxnSpPr>
        <p:spPr bwMode="auto">
          <a:xfrm flipV="1">
            <a:off x="4874408" y="4981440"/>
            <a:ext cx="0" cy="88950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 name="直接连接符 34"/>
          <p:cNvCxnSpPr/>
          <p:nvPr/>
        </p:nvCxnSpPr>
        <p:spPr bwMode="auto">
          <a:xfrm>
            <a:off x="4876219" y="5870941"/>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42622446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3" name="内容占位符 2"/>
          <p:cNvSpPr>
            <a:spLocks noGrp="1"/>
          </p:cNvSpPr>
          <p:nvPr>
            <p:ph idx="1"/>
          </p:nvPr>
        </p:nvSpPr>
        <p:spPr>
          <a:xfrm>
            <a:off x="452354" y="1341438"/>
            <a:ext cx="8153400" cy="4784725"/>
          </a:xfrm>
        </p:spPr>
        <p:txBody>
          <a:bodyPr/>
          <a:lstStyle/>
          <a:p>
            <a:r>
              <a:rPr lang="zh-CN" altLang="en-US" dirty="0"/>
              <a:t>顺序栈的溢出</a:t>
            </a:r>
          </a:p>
          <a:p>
            <a:pPr lvl="1"/>
            <a:r>
              <a:rPr lang="zh-CN" altLang="en-US" dirty="0"/>
              <a:t>栈是一个动态结构，顺序栈的数据保存在数组，是静态结构，因此会出现溢出问题</a:t>
            </a:r>
          </a:p>
          <a:p>
            <a:pPr lvl="1"/>
            <a:r>
              <a:rPr lang="zh-CN" altLang="en-US" dirty="0"/>
              <a:t>当栈中已有</a:t>
            </a:r>
            <a:r>
              <a:rPr lang="en-US" altLang="zh-CN" dirty="0"/>
              <a:t>MAXNUM</a:t>
            </a:r>
            <a:r>
              <a:rPr lang="zh-CN" altLang="en-US" dirty="0"/>
              <a:t>个元素时，若作进栈运算，则会产生溢出，通常称为</a:t>
            </a:r>
            <a:r>
              <a:rPr lang="zh-CN" altLang="en-US" dirty="0">
                <a:solidFill>
                  <a:srgbClr val="3333CC"/>
                </a:solidFill>
              </a:rPr>
              <a:t>上溢</a:t>
            </a:r>
            <a:r>
              <a:rPr lang="zh-CN" altLang="en-US" dirty="0"/>
              <a:t>（</a:t>
            </a:r>
            <a:r>
              <a:rPr lang="en-US" altLang="zh-CN" dirty="0"/>
              <a:t>Overflow</a:t>
            </a:r>
            <a:r>
              <a:rPr lang="zh-CN" altLang="en-US" dirty="0"/>
              <a:t>）</a:t>
            </a:r>
          </a:p>
          <a:p>
            <a:pPr lvl="1"/>
            <a:r>
              <a:rPr lang="zh-CN" altLang="en-US" dirty="0"/>
              <a:t>若对空栈进行出栈运算时也会产生溢出，通常称为</a:t>
            </a:r>
            <a:r>
              <a:rPr lang="zh-CN" altLang="en-US" dirty="0">
                <a:solidFill>
                  <a:srgbClr val="3333CC"/>
                </a:solidFill>
              </a:rPr>
              <a:t>下溢</a:t>
            </a:r>
            <a:r>
              <a:rPr lang="zh-CN" altLang="en-US" dirty="0"/>
              <a:t>（</a:t>
            </a:r>
            <a:r>
              <a:rPr lang="en-US" altLang="zh-CN" dirty="0"/>
              <a:t>Underflow</a:t>
            </a:r>
            <a:r>
              <a:rPr lang="zh-CN" altLang="en-US" dirty="0"/>
              <a:t>）</a:t>
            </a:r>
          </a:p>
          <a:p>
            <a:endParaRPr lang="en-US" altLang="zh-CN" dirty="0"/>
          </a:p>
        </p:txBody>
      </p:sp>
    </p:spTree>
    <p:extLst>
      <p:ext uri="{BB962C8B-B14F-4D97-AF65-F5344CB8AC3E}">
        <p14:creationId xmlns:p14="http://schemas.microsoft.com/office/powerpoint/2010/main" val="34363635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3" name="内容占位符 2"/>
          <p:cNvSpPr>
            <a:spLocks noGrp="1"/>
          </p:cNvSpPr>
          <p:nvPr>
            <p:ph idx="1"/>
          </p:nvPr>
        </p:nvSpPr>
        <p:spPr>
          <a:xfrm>
            <a:off x="452354" y="1341439"/>
            <a:ext cx="8153400" cy="637264"/>
          </a:xfrm>
        </p:spPr>
        <p:txBody>
          <a:bodyPr/>
          <a:lstStyle/>
          <a:p>
            <a:r>
              <a:rPr lang="zh-CN" altLang="en-US" dirty="0"/>
              <a:t>进栈操作</a:t>
            </a:r>
            <a:endParaRPr lang="en-US" altLang="zh-CN" dirty="0"/>
          </a:p>
        </p:txBody>
      </p:sp>
      <p:sp>
        <p:nvSpPr>
          <p:cNvPr id="4" name="矩形 3"/>
          <p:cNvSpPr/>
          <p:nvPr/>
        </p:nvSpPr>
        <p:spPr>
          <a:xfrm>
            <a:off x="1244184" y="2168892"/>
            <a:ext cx="6970425" cy="3939540"/>
          </a:xfrm>
          <a:prstGeom prst="rect">
            <a:avLst/>
          </a:prstGeom>
          <a:solidFill>
            <a:schemeClr val="tx1">
              <a:lumMod val="20000"/>
              <a:lumOff val="80000"/>
            </a:schemeClr>
          </a:solidFill>
        </p:spPr>
        <p:txBody>
          <a:bodyPr wrap="square">
            <a:spAutoFit/>
          </a:bodyPr>
          <a:lstStyle/>
          <a:p>
            <a:pPr>
              <a:lnSpc>
                <a:spcPts val="3000"/>
              </a:lnSpc>
            </a:pPr>
            <a:r>
              <a:rPr lang="en-US" altLang="zh-CN" sz="2000" dirty="0">
                <a:latin typeface="华文中宋" panose="02010600040101010101" pitchFamily="2" charset="-122"/>
                <a:ea typeface="华文中宋" panose="02010600040101010101" pitchFamily="2" charset="-122"/>
              </a:rPr>
              <a:t>void </a:t>
            </a:r>
            <a:r>
              <a:rPr lang="en-US" altLang="zh-CN" sz="2000" dirty="0" err="1">
                <a:latin typeface="华文中宋" panose="02010600040101010101" pitchFamily="2" charset="-122"/>
                <a:ea typeface="华文中宋" panose="02010600040101010101" pitchFamily="2" charset="-122"/>
              </a:rPr>
              <a:t>push_seq</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PSeqStack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DataType</a:t>
            </a:r>
            <a:r>
              <a:rPr lang="en-US" altLang="zh-CN" sz="2000" dirty="0">
                <a:latin typeface="华文中宋" panose="02010600040101010101" pitchFamily="2" charset="-122"/>
                <a:ea typeface="华文中宋" panose="02010600040101010101" pitchFamily="2" charset="-122"/>
              </a:rPr>
              <a:t> x ) </a:t>
            </a:r>
          </a:p>
          <a:p>
            <a:pPr>
              <a:lnSpc>
                <a:spcPts val="3000"/>
              </a:lnSpc>
            </a:pPr>
            <a:r>
              <a:rPr lang="en-US" altLang="zh-CN" sz="2000" dirty="0">
                <a:latin typeface="华文中宋" panose="02010600040101010101" pitchFamily="2" charset="-122"/>
                <a:ea typeface="华文中宋" panose="02010600040101010101" pitchFamily="2" charset="-122"/>
              </a:rPr>
              <a:t>{</a:t>
            </a:r>
          </a:p>
          <a:p>
            <a:pPr marR="49780">
              <a:lnSpc>
                <a:spcPts val="3000"/>
              </a:lnSpc>
            </a:pPr>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-&gt;t &gt;= MAXNUM -1 ) </a:t>
            </a:r>
          </a:p>
          <a:p>
            <a:pPr marR="63760">
              <a:lnSpc>
                <a:spcPts val="30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 "Overflow! \n" );</a:t>
            </a:r>
          </a:p>
          <a:p>
            <a:pPr marR="107610">
              <a:lnSpc>
                <a:spcPts val="3000"/>
              </a:lnSpc>
            </a:pPr>
            <a:r>
              <a:rPr lang="en-US" altLang="zh-CN" sz="2000" dirty="0">
                <a:latin typeface="华文中宋" panose="02010600040101010101" pitchFamily="2" charset="-122"/>
                <a:ea typeface="华文中宋" panose="02010600040101010101" pitchFamily="2" charset="-122"/>
              </a:rPr>
              <a:t>    else</a:t>
            </a:r>
          </a:p>
          <a:p>
            <a:pPr marR="107610">
              <a:lnSpc>
                <a:spcPts val="3000"/>
              </a:lnSpc>
            </a:pPr>
            <a:r>
              <a:rPr lang="en-US" altLang="zh-CN" sz="2000" dirty="0">
                <a:latin typeface="华文中宋" panose="02010600040101010101" pitchFamily="2" charset="-122"/>
                <a:ea typeface="华文中宋" panose="02010600040101010101" pitchFamily="2" charset="-122"/>
              </a:rPr>
              <a:t>    {</a:t>
            </a:r>
          </a:p>
          <a:p>
            <a:pPr marR="58030">
              <a:lnSpc>
                <a:spcPts val="30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-&gt;t = </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-&gt;t + 1;</a:t>
            </a:r>
          </a:p>
          <a:p>
            <a:pPr marR="59380">
              <a:lnSpc>
                <a:spcPts val="30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-&gt;s[</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-&gt;t] = x;</a:t>
            </a:r>
          </a:p>
          <a:p>
            <a:pPr marR="110860">
              <a:lnSpc>
                <a:spcPts val="3000"/>
              </a:lnSpc>
            </a:pPr>
            <a:r>
              <a:rPr lang="en-US" altLang="zh-CN" sz="2000" dirty="0">
                <a:latin typeface="华文中宋" panose="02010600040101010101" pitchFamily="2" charset="-122"/>
                <a:ea typeface="华文中宋" panose="02010600040101010101" pitchFamily="2" charset="-122"/>
              </a:rPr>
              <a:t>     }</a:t>
            </a:r>
          </a:p>
          <a:p>
            <a:pPr>
              <a:lnSpc>
                <a:spcPts val="3000"/>
              </a:lnSpc>
            </a:pPr>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550634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第二个问题</a:t>
            </a:r>
          </a:p>
        </p:txBody>
      </p:sp>
      <p:sp>
        <p:nvSpPr>
          <p:cNvPr id="4" name="文本框 3">
            <a:extLst>
              <a:ext uri="{FF2B5EF4-FFF2-40B4-BE49-F238E27FC236}">
                <a16:creationId xmlns:a16="http://schemas.microsoft.com/office/drawing/2014/main" id="{0189163B-1A12-054A-4873-FB965289F19D}"/>
              </a:ext>
            </a:extLst>
          </p:cNvPr>
          <p:cNvSpPr txBox="1"/>
          <p:nvPr/>
        </p:nvSpPr>
        <p:spPr>
          <a:xfrm>
            <a:off x="276225" y="1273037"/>
            <a:ext cx="8534400" cy="2677656"/>
          </a:xfrm>
          <a:prstGeom prst="rect">
            <a:avLst/>
          </a:prstGeom>
          <a:noFill/>
        </p:spPr>
        <p:txBody>
          <a:bodyPr wrap="square">
            <a:spAutoFit/>
          </a:bodyPr>
          <a:lstStyle/>
          <a:p>
            <a:r>
              <a:rPr lang="zh-CN" altLang="en-US" sz="2400" b="0" i="0" dirty="0">
                <a:solidFill>
                  <a:srgbClr val="555666"/>
                </a:solidFill>
                <a:effectLst/>
                <a:latin typeface="微软雅黑" panose="020B0503020204020204" pitchFamily="34" charset="-122"/>
                <a:ea typeface="微软雅黑" panose="020B0503020204020204" pitchFamily="34" charset="-122"/>
              </a:rPr>
              <a:t>假设杭州东火车站只有一条铁路，并且所有火车都从一侧进来，从另一侧出去。那么，如果火车</a:t>
            </a:r>
            <a:r>
              <a:rPr lang="en-US" altLang="zh-CN" sz="2400" b="0" i="0" dirty="0">
                <a:solidFill>
                  <a:srgbClr val="555666"/>
                </a:solidFill>
                <a:effectLst/>
                <a:latin typeface="微软雅黑" panose="020B0503020204020204" pitchFamily="34" charset="-122"/>
                <a:ea typeface="微软雅黑" panose="020B0503020204020204" pitchFamily="34" charset="-122"/>
              </a:rPr>
              <a:t>A</a:t>
            </a:r>
            <a:r>
              <a:rPr lang="zh-CN" altLang="en-US" sz="2400" b="0" i="0" dirty="0">
                <a:solidFill>
                  <a:srgbClr val="555666"/>
                </a:solidFill>
                <a:effectLst/>
                <a:latin typeface="微软雅黑" panose="020B0503020204020204" pitchFamily="34" charset="-122"/>
                <a:ea typeface="微软雅黑" panose="020B0503020204020204" pitchFamily="34" charset="-122"/>
              </a:rPr>
              <a:t>先进站，然后火车</a:t>
            </a:r>
            <a:r>
              <a:rPr lang="en-US" altLang="zh-CN" sz="2400" b="0" i="0" dirty="0">
                <a:solidFill>
                  <a:srgbClr val="555666"/>
                </a:solidFill>
                <a:effectLst/>
                <a:latin typeface="微软雅黑" panose="020B0503020204020204" pitchFamily="34" charset="-122"/>
                <a:ea typeface="微软雅黑" panose="020B0503020204020204" pitchFamily="34" charset="-122"/>
              </a:rPr>
              <a:t>B</a:t>
            </a:r>
            <a:r>
              <a:rPr lang="zh-CN" altLang="en-US" sz="2400" b="0" i="0" dirty="0">
                <a:solidFill>
                  <a:srgbClr val="555666"/>
                </a:solidFill>
                <a:effectLst/>
                <a:latin typeface="微软雅黑" panose="020B0503020204020204" pitchFamily="34" charset="-122"/>
                <a:ea typeface="微软雅黑" panose="020B0503020204020204" pitchFamily="34" charset="-122"/>
              </a:rPr>
              <a:t>在火车</a:t>
            </a:r>
            <a:r>
              <a:rPr lang="en-US" altLang="zh-CN" sz="2400" b="0" i="0" dirty="0">
                <a:solidFill>
                  <a:srgbClr val="555666"/>
                </a:solidFill>
                <a:effectLst/>
                <a:latin typeface="微软雅黑" panose="020B0503020204020204" pitchFamily="34" charset="-122"/>
                <a:ea typeface="微软雅黑" panose="020B0503020204020204" pitchFamily="34" charset="-122"/>
              </a:rPr>
              <a:t>A</a:t>
            </a:r>
            <a:r>
              <a:rPr lang="zh-CN" altLang="en-US" sz="2400" b="0" i="0" dirty="0">
                <a:solidFill>
                  <a:srgbClr val="555666"/>
                </a:solidFill>
                <a:effectLst/>
                <a:latin typeface="微软雅黑" panose="020B0503020204020204" pitchFamily="34" charset="-122"/>
                <a:ea typeface="微软雅黑" panose="020B0503020204020204" pitchFamily="34" charset="-122"/>
              </a:rPr>
              <a:t>离开之前就进站，那么火车</a:t>
            </a:r>
            <a:r>
              <a:rPr lang="en-US" altLang="zh-CN" sz="2400" b="0" i="0" dirty="0">
                <a:solidFill>
                  <a:srgbClr val="555666"/>
                </a:solidFill>
                <a:effectLst/>
                <a:latin typeface="微软雅黑" panose="020B0503020204020204" pitchFamily="34" charset="-122"/>
                <a:ea typeface="微软雅黑" panose="020B0503020204020204" pitchFamily="34" charset="-122"/>
              </a:rPr>
              <a:t>A</a:t>
            </a:r>
            <a:r>
              <a:rPr lang="zh-CN" altLang="en-US" sz="2400" b="0" i="0" dirty="0">
                <a:solidFill>
                  <a:srgbClr val="555666"/>
                </a:solidFill>
                <a:effectLst/>
                <a:latin typeface="微软雅黑" panose="020B0503020204020204" pitchFamily="34" charset="-122"/>
                <a:ea typeface="微软雅黑" panose="020B0503020204020204" pitchFamily="34" charset="-122"/>
              </a:rPr>
              <a:t>直到火车</a:t>
            </a:r>
            <a:r>
              <a:rPr lang="en-US" altLang="zh-CN" sz="2400" b="0" i="0" dirty="0">
                <a:solidFill>
                  <a:srgbClr val="555666"/>
                </a:solidFill>
                <a:effectLst/>
                <a:latin typeface="微软雅黑" panose="020B0503020204020204" pitchFamily="34" charset="-122"/>
                <a:ea typeface="微软雅黑" panose="020B0503020204020204" pitchFamily="34" charset="-122"/>
              </a:rPr>
              <a:t>B</a:t>
            </a:r>
            <a:r>
              <a:rPr lang="zh-CN" altLang="en-US" sz="2400" b="0" i="0" dirty="0">
                <a:solidFill>
                  <a:srgbClr val="555666"/>
                </a:solidFill>
                <a:effectLst/>
                <a:latin typeface="微软雅黑" panose="020B0503020204020204" pitchFamily="34" charset="-122"/>
                <a:ea typeface="微软雅黑" panose="020B0503020204020204" pitchFamily="34" charset="-122"/>
              </a:rPr>
              <a:t>离开后才能离开。假设车站中有</a:t>
            </a:r>
            <a:r>
              <a:rPr lang="en-US" altLang="zh-CN" sz="2400" b="0" i="0" dirty="0">
                <a:solidFill>
                  <a:srgbClr val="555666"/>
                </a:solidFill>
                <a:effectLst/>
                <a:latin typeface="微软雅黑" panose="020B0503020204020204" pitchFamily="34" charset="-122"/>
                <a:ea typeface="微软雅黑" panose="020B0503020204020204" pitchFamily="34" charset="-122"/>
              </a:rPr>
              <a:t>n</a:t>
            </a:r>
            <a:r>
              <a:rPr lang="zh-CN" altLang="en-US" sz="2400" b="0" i="0" dirty="0">
                <a:solidFill>
                  <a:srgbClr val="555666"/>
                </a:solidFill>
                <a:effectLst/>
                <a:latin typeface="微软雅黑" panose="020B0503020204020204" pitchFamily="34" charset="-122"/>
                <a:ea typeface="微软雅黑" panose="020B0503020204020204" pitchFamily="34" charset="-122"/>
              </a:rPr>
              <a:t>（</a:t>
            </a:r>
            <a:r>
              <a:rPr lang="en-US" altLang="zh-CN" sz="2400" b="0" i="0" dirty="0">
                <a:solidFill>
                  <a:srgbClr val="555666"/>
                </a:solidFill>
                <a:effectLst/>
                <a:latin typeface="微软雅黑" panose="020B0503020204020204" pitchFamily="34" charset="-122"/>
                <a:ea typeface="微软雅黑" panose="020B0503020204020204" pitchFamily="34" charset="-122"/>
              </a:rPr>
              <a:t>n&lt;=9</a:t>
            </a:r>
            <a:r>
              <a:rPr lang="zh-CN" altLang="en-US" sz="2400" b="0" i="0" dirty="0">
                <a:solidFill>
                  <a:srgbClr val="555666"/>
                </a:solidFill>
                <a:effectLst/>
                <a:latin typeface="微软雅黑" panose="020B0503020204020204" pitchFamily="34" charset="-122"/>
                <a:ea typeface="微软雅黑" panose="020B0503020204020204" pitchFamily="34" charset="-122"/>
              </a:rPr>
              <a:t>）列火车，所有火车都有一个</a:t>
            </a:r>
            <a:r>
              <a:rPr lang="en-US" altLang="zh-CN" sz="2400" b="0" i="0" dirty="0">
                <a:solidFill>
                  <a:srgbClr val="555666"/>
                </a:solidFill>
                <a:effectLst/>
                <a:latin typeface="微软雅黑" panose="020B0503020204020204" pitchFamily="34" charset="-122"/>
                <a:ea typeface="微软雅黑" panose="020B0503020204020204" pitchFamily="34" charset="-122"/>
              </a:rPr>
              <a:t>ID</a:t>
            </a:r>
            <a:r>
              <a:rPr lang="zh-CN" altLang="en-US" sz="2400" b="0" i="0" dirty="0">
                <a:solidFill>
                  <a:srgbClr val="555666"/>
                </a:solidFill>
                <a:effectLst/>
                <a:latin typeface="微软雅黑" panose="020B0503020204020204" pitchFamily="34" charset="-122"/>
                <a:ea typeface="微软雅黑" panose="020B0503020204020204" pitchFamily="34" charset="-122"/>
              </a:rPr>
              <a:t>（从</a:t>
            </a:r>
            <a:r>
              <a:rPr lang="en-US" altLang="zh-CN" sz="2400" b="0" i="0" dirty="0">
                <a:solidFill>
                  <a:srgbClr val="555666"/>
                </a:solidFill>
                <a:effectLst/>
                <a:latin typeface="微软雅黑" panose="020B0503020204020204" pitchFamily="34" charset="-122"/>
                <a:ea typeface="微软雅黑" panose="020B0503020204020204" pitchFamily="34" charset="-122"/>
              </a:rPr>
              <a:t>1</a:t>
            </a:r>
            <a:r>
              <a:rPr lang="zh-CN" altLang="en-US" sz="2400" b="0" i="0" dirty="0">
                <a:solidFill>
                  <a:srgbClr val="555666"/>
                </a:solidFill>
                <a:effectLst/>
                <a:latin typeface="微软雅黑" panose="020B0503020204020204" pitchFamily="34" charset="-122"/>
                <a:ea typeface="微软雅黑" panose="020B0503020204020204" pitchFamily="34" charset="-122"/>
              </a:rPr>
              <a:t>到</a:t>
            </a:r>
            <a:r>
              <a:rPr lang="en-US" altLang="zh-CN" sz="2400" b="0" i="0" dirty="0">
                <a:solidFill>
                  <a:srgbClr val="555666"/>
                </a:solidFill>
                <a:effectLst/>
                <a:latin typeface="微软雅黑" panose="020B0503020204020204" pitchFamily="34" charset="-122"/>
                <a:ea typeface="微软雅黑" panose="020B0503020204020204" pitchFamily="34" charset="-122"/>
              </a:rPr>
              <a:t>n</a:t>
            </a:r>
            <a:r>
              <a:rPr lang="zh-CN" altLang="en-US" sz="2400" b="0" i="0" dirty="0">
                <a:solidFill>
                  <a:srgbClr val="555666"/>
                </a:solidFill>
                <a:effectLst/>
                <a:latin typeface="微软雅黑" panose="020B0503020204020204" pitchFamily="34" charset="-122"/>
                <a:ea typeface="微软雅黑" panose="020B0503020204020204" pitchFamily="34" charset="-122"/>
              </a:rPr>
              <a:t>的编号），</a:t>
            </a:r>
            <a:r>
              <a:rPr lang="zh-CN" altLang="en-US" sz="2400" dirty="0">
                <a:solidFill>
                  <a:srgbClr val="555666"/>
                </a:solidFill>
                <a:latin typeface="微软雅黑" panose="020B0503020204020204" pitchFamily="34" charset="-122"/>
                <a:ea typeface="微软雅黑" panose="020B0503020204020204" pitchFamily="34" charset="-122"/>
              </a:rPr>
              <a:t>输入：火车的进站顺序（用</a:t>
            </a:r>
            <a:r>
              <a:rPr lang="en-US" altLang="zh-CN" sz="2400" dirty="0">
                <a:solidFill>
                  <a:srgbClr val="555666"/>
                </a:solidFill>
                <a:latin typeface="微软雅黑" panose="020B0503020204020204" pitchFamily="34" charset="-122"/>
                <a:ea typeface="微软雅黑" panose="020B0503020204020204" pitchFamily="34" charset="-122"/>
              </a:rPr>
              <a:t>s1</a:t>
            </a:r>
            <a:r>
              <a:rPr lang="zh-CN" altLang="en-US" sz="2400" dirty="0">
                <a:solidFill>
                  <a:srgbClr val="555666"/>
                </a:solidFill>
                <a:latin typeface="微软雅黑" panose="020B0503020204020204" pitchFamily="34" charset="-122"/>
                <a:ea typeface="微软雅黑" panose="020B0503020204020204" pitchFamily="34" charset="-122"/>
              </a:rPr>
              <a:t>串表示），火车的出站顺序</a:t>
            </a:r>
            <a:r>
              <a:rPr lang="en-US" altLang="zh-CN" sz="2400" dirty="0">
                <a:solidFill>
                  <a:srgbClr val="555666"/>
                </a:solidFill>
                <a:latin typeface="微软雅黑" panose="020B0503020204020204" pitchFamily="34" charset="-122"/>
                <a:ea typeface="微软雅黑" panose="020B0503020204020204" pitchFamily="34" charset="-122"/>
              </a:rPr>
              <a:t>s2</a:t>
            </a:r>
            <a:r>
              <a:rPr lang="zh-CN" altLang="en-US" sz="2400" dirty="0">
                <a:solidFill>
                  <a:srgbClr val="555666"/>
                </a:solidFill>
                <a:latin typeface="微软雅黑" panose="020B0503020204020204" pitchFamily="34" charset="-122"/>
                <a:ea typeface="微软雅黑" panose="020B0503020204020204" pitchFamily="34" charset="-122"/>
              </a:rPr>
              <a:t>串。</a:t>
            </a:r>
            <a:r>
              <a:rPr lang="zh-CN" altLang="en-US" sz="2400" b="0" i="0" dirty="0">
                <a:solidFill>
                  <a:srgbClr val="1B10FC"/>
                </a:solidFill>
                <a:effectLst/>
                <a:latin typeface="微软雅黑" panose="020B0503020204020204" pitchFamily="34" charset="-122"/>
                <a:ea typeface="微软雅黑" panose="020B0503020204020204" pitchFamily="34" charset="-122"/>
              </a:rPr>
              <a:t>如果不能从</a:t>
            </a:r>
            <a:r>
              <a:rPr lang="en-US" altLang="zh-CN" sz="2400" b="0" i="0" dirty="0">
                <a:solidFill>
                  <a:srgbClr val="1B10FC"/>
                </a:solidFill>
                <a:effectLst/>
                <a:latin typeface="微软雅黑" panose="020B0503020204020204" pitchFamily="34" charset="-122"/>
                <a:ea typeface="微软雅黑" panose="020B0503020204020204" pitchFamily="34" charset="-122"/>
              </a:rPr>
              <a:t>s1</a:t>
            </a:r>
            <a:r>
              <a:rPr lang="zh-CN" altLang="en-US" sz="2400" b="0" i="0" dirty="0">
                <a:solidFill>
                  <a:srgbClr val="1B10FC"/>
                </a:solidFill>
                <a:effectLst/>
                <a:latin typeface="微软雅黑" panose="020B0503020204020204" pitchFamily="34" charset="-122"/>
                <a:ea typeface="微软雅黑" panose="020B0503020204020204" pitchFamily="34" charset="-122"/>
              </a:rPr>
              <a:t>的入站顺序得到</a:t>
            </a:r>
            <a:r>
              <a:rPr lang="en-US" altLang="zh-CN" sz="2400" b="0" i="0" dirty="0">
                <a:solidFill>
                  <a:srgbClr val="1B10FC"/>
                </a:solidFill>
                <a:effectLst/>
                <a:latin typeface="微软雅黑" panose="020B0503020204020204" pitchFamily="34" charset="-122"/>
                <a:ea typeface="微软雅黑" panose="020B0503020204020204" pitchFamily="34" charset="-122"/>
              </a:rPr>
              <a:t>s2</a:t>
            </a:r>
            <a:r>
              <a:rPr lang="zh-CN" altLang="en-US" sz="2400" b="0" i="0" dirty="0">
                <a:solidFill>
                  <a:srgbClr val="1B10FC"/>
                </a:solidFill>
                <a:effectLst/>
                <a:latin typeface="微软雅黑" panose="020B0503020204020204" pitchFamily="34" charset="-122"/>
                <a:ea typeface="微软雅黑" panose="020B0503020204020204" pitchFamily="34" charset="-122"/>
              </a:rPr>
              <a:t>的出站顺序，输出字符串“ </a:t>
            </a:r>
            <a:r>
              <a:rPr lang="en-US" altLang="zh-CN" sz="2400" b="0" i="0" dirty="0">
                <a:solidFill>
                  <a:srgbClr val="1B10FC"/>
                </a:solidFill>
                <a:effectLst/>
                <a:latin typeface="微软雅黑" panose="020B0503020204020204" pitchFamily="34" charset="-122"/>
                <a:ea typeface="微软雅黑" panose="020B0503020204020204" pitchFamily="34" charset="-122"/>
              </a:rPr>
              <a:t>No.”</a:t>
            </a:r>
            <a:r>
              <a:rPr lang="zh-CN" altLang="en-US" sz="2400" b="0" i="0" dirty="0">
                <a:solidFill>
                  <a:srgbClr val="1B10FC"/>
                </a:solidFill>
                <a:effectLst/>
                <a:latin typeface="微软雅黑" panose="020B0503020204020204" pitchFamily="34" charset="-122"/>
                <a:ea typeface="微软雅黑" panose="020B0503020204020204" pitchFamily="34" charset="-122"/>
              </a:rPr>
              <a:t>。如果能够得到，则请输出</a:t>
            </a:r>
            <a:r>
              <a:rPr lang="en-US" altLang="zh-CN" sz="2400" b="0" i="0" dirty="0">
                <a:solidFill>
                  <a:srgbClr val="1B10FC"/>
                </a:solidFill>
                <a:effectLst/>
                <a:latin typeface="微软雅黑" panose="020B0503020204020204" pitchFamily="34" charset="-122"/>
                <a:ea typeface="微软雅黑" panose="020B0503020204020204" pitchFamily="34" charset="-122"/>
              </a:rPr>
              <a:t>"Yes."</a:t>
            </a:r>
            <a:endParaRPr lang="zh-CN" altLang="en-US" sz="2400" dirty="0">
              <a:solidFill>
                <a:srgbClr val="1B10FC"/>
              </a:solidFill>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CA42E7E5-B369-D78B-623C-A220A6246881}"/>
              </a:ext>
            </a:extLst>
          </p:cNvPr>
          <p:cNvPicPr>
            <a:picLocks noChangeAspect="1"/>
          </p:cNvPicPr>
          <p:nvPr/>
        </p:nvPicPr>
        <p:blipFill>
          <a:blip r:embed="rId2"/>
          <a:stretch>
            <a:fillRect/>
          </a:stretch>
        </p:blipFill>
        <p:spPr>
          <a:xfrm>
            <a:off x="381001" y="4045107"/>
            <a:ext cx="6705599" cy="2247401"/>
          </a:xfrm>
          <a:prstGeom prst="rect">
            <a:avLst/>
          </a:prstGeom>
        </p:spPr>
      </p:pic>
      <p:sp>
        <p:nvSpPr>
          <p:cNvPr id="12" name="文本框 11">
            <a:extLst>
              <a:ext uri="{FF2B5EF4-FFF2-40B4-BE49-F238E27FC236}">
                <a16:creationId xmlns:a16="http://schemas.microsoft.com/office/drawing/2014/main" id="{30042954-FF86-6DF1-F493-EF2707D1A644}"/>
              </a:ext>
            </a:extLst>
          </p:cNvPr>
          <p:cNvSpPr txBox="1"/>
          <p:nvPr/>
        </p:nvSpPr>
        <p:spPr>
          <a:xfrm>
            <a:off x="6515100" y="4586182"/>
            <a:ext cx="2466975" cy="1815882"/>
          </a:xfrm>
          <a:prstGeom prst="rect">
            <a:avLst/>
          </a:prstGeom>
          <a:noFill/>
        </p:spPr>
        <p:txBody>
          <a:bodyPr wrap="square">
            <a:spAutoFit/>
          </a:bodyPr>
          <a:lstStyle/>
          <a:p>
            <a:r>
              <a:rPr lang="zh-CN" altLang="en-US" sz="2800" b="1" i="0" dirty="0">
                <a:solidFill>
                  <a:srgbClr val="FF0000"/>
                </a:solidFill>
                <a:effectLst/>
                <a:latin typeface="微软雅黑" panose="020B0503020204020204" pitchFamily="34" charset="-122"/>
                <a:ea typeface="微软雅黑" panose="020B0503020204020204" pitchFamily="34" charset="-122"/>
              </a:rPr>
              <a:t>第一次输入：</a:t>
            </a:r>
            <a:r>
              <a:rPr lang="en-US" altLang="zh-CN" sz="2800" b="1" i="0" dirty="0">
                <a:solidFill>
                  <a:srgbClr val="FF0000"/>
                </a:solidFill>
                <a:effectLst/>
                <a:latin typeface="微软雅黑" panose="020B0503020204020204" pitchFamily="34" charset="-122"/>
                <a:ea typeface="微软雅黑" panose="020B0503020204020204" pitchFamily="34" charset="-122"/>
              </a:rPr>
              <a:t>3 123 321</a:t>
            </a:r>
            <a:br>
              <a:rPr lang="zh-CN" altLang="en-US" sz="2800" b="1" dirty="0">
                <a:solidFill>
                  <a:srgbClr val="FF0000"/>
                </a:solidFill>
                <a:latin typeface="微软雅黑" panose="020B0503020204020204" pitchFamily="34" charset="-122"/>
                <a:ea typeface="微软雅黑" panose="020B0503020204020204" pitchFamily="34" charset="-122"/>
              </a:rPr>
            </a:br>
            <a:r>
              <a:rPr lang="zh-CN" altLang="en-US" sz="2800" b="1" dirty="0">
                <a:solidFill>
                  <a:srgbClr val="FF0000"/>
                </a:solidFill>
                <a:latin typeface="微软雅黑" panose="020B0503020204020204" pitchFamily="34" charset="-122"/>
                <a:ea typeface="微软雅黑" panose="020B0503020204020204" pitchFamily="34" charset="-122"/>
              </a:rPr>
              <a:t>第二次输入</a:t>
            </a:r>
            <a:endParaRPr lang="en-US" altLang="zh-CN" sz="2800" b="1" dirty="0">
              <a:solidFill>
                <a:srgbClr val="FF0000"/>
              </a:solidFill>
              <a:latin typeface="微软雅黑" panose="020B0503020204020204" pitchFamily="34" charset="-122"/>
              <a:ea typeface="微软雅黑" panose="020B0503020204020204" pitchFamily="34" charset="-122"/>
            </a:endParaRPr>
          </a:p>
          <a:p>
            <a:r>
              <a:rPr lang="en-US" altLang="zh-CN" sz="2800" b="1" i="0" dirty="0">
                <a:solidFill>
                  <a:srgbClr val="FF0000"/>
                </a:solidFill>
                <a:effectLst/>
                <a:latin typeface="微软雅黑" panose="020B0503020204020204" pitchFamily="34" charset="-122"/>
                <a:ea typeface="微软雅黑" panose="020B0503020204020204" pitchFamily="34" charset="-122"/>
              </a:rPr>
              <a:t>3 123 312</a:t>
            </a:r>
            <a:endParaRPr lang="zh-CN" altLang="en-US" sz="2800" b="1"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252143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3" name="内容占位符 2"/>
          <p:cNvSpPr>
            <a:spLocks noGrp="1"/>
          </p:cNvSpPr>
          <p:nvPr>
            <p:ph idx="1"/>
          </p:nvPr>
        </p:nvSpPr>
        <p:spPr>
          <a:xfrm>
            <a:off x="452354" y="1341438"/>
            <a:ext cx="8153400" cy="757185"/>
          </a:xfrm>
        </p:spPr>
        <p:txBody>
          <a:bodyPr/>
          <a:lstStyle/>
          <a:p>
            <a:r>
              <a:rPr lang="zh-CN" altLang="en-US"/>
              <a:t>出栈操作</a:t>
            </a:r>
            <a:endParaRPr lang="en-US" altLang="zh-CN" dirty="0"/>
          </a:p>
        </p:txBody>
      </p:sp>
      <p:sp>
        <p:nvSpPr>
          <p:cNvPr id="4" name="矩形 3"/>
          <p:cNvSpPr/>
          <p:nvPr/>
        </p:nvSpPr>
        <p:spPr>
          <a:xfrm>
            <a:off x="1759621" y="2313589"/>
            <a:ext cx="5538866" cy="2785378"/>
          </a:xfrm>
          <a:prstGeom prst="rect">
            <a:avLst/>
          </a:prstGeom>
          <a:solidFill>
            <a:schemeClr val="tx1">
              <a:lumMod val="20000"/>
              <a:lumOff val="80000"/>
            </a:schemeClr>
          </a:solidFill>
        </p:spPr>
        <p:txBody>
          <a:bodyPr wrap="square">
            <a:spAutoFit/>
          </a:bodyPr>
          <a:lstStyle/>
          <a:p>
            <a:pPr>
              <a:lnSpc>
                <a:spcPts val="3000"/>
              </a:lnSpc>
            </a:pPr>
            <a:r>
              <a:rPr lang="en-US" altLang="zh-CN" sz="2000" dirty="0">
                <a:latin typeface="华文中宋" panose="02010600040101010101" pitchFamily="2" charset="-122"/>
                <a:ea typeface="华文中宋" panose="02010600040101010101" pitchFamily="2" charset="-122"/>
              </a:rPr>
              <a:t>void </a:t>
            </a:r>
            <a:r>
              <a:rPr lang="en-US" altLang="zh-CN" sz="2000" dirty="0" err="1">
                <a:latin typeface="华文中宋" panose="02010600040101010101" pitchFamily="2" charset="-122"/>
                <a:ea typeface="华文中宋" panose="02010600040101010101" pitchFamily="2" charset="-122"/>
              </a:rPr>
              <a:t>pop_seq</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PSeqStack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 )</a:t>
            </a:r>
          </a:p>
          <a:p>
            <a:pPr>
              <a:lnSpc>
                <a:spcPts val="3000"/>
              </a:lnSpc>
            </a:pPr>
            <a:r>
              <a:rPr lang="en-US" altLang="zh-CN" sz="2000" dirty="0">
                <a:latin typeface="华文中宋" panose="02010600040101010101" pitchFamily="2" charset="-122"/>
                <a:ea typeface="华文中宋" panose="02010600040101010101" pitchFamily="2" charset="-122"/>
              </a:rPr>
              <a:t> {</a:t>
            </a:r>
          </a:p>
          <a:p>
            <a:pPr>
              <a:lnSpc>
                <a:spcPts val="3000"/>
              </a:lnSpc>
            </a:pPr>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-&gt;t == -1 )</a:t>
            </a:r>
          </a:p>
          <a:p>
            <a:pPr>
              <a:lnSpc>
                <a:spcPts val="30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 "Underflow!\n" );</a:t>
            </a:r>
          </a:p>
          <a:p>
            <a:pPr>
              <a:lnSpc>
                <a:spcPts val="3000"/>
              </a:lnSpc>
            </a:pPr>
            <a:r>
              <a:rPr lang="sv-SE" altLang="zh-CN" sz="2000" dirty="0">
                <a:latin typeface="华文中宋" panose="02010600040101010101" pitchFamily="2" charset="-122"/>
                <a:ea typeface="华文中宋" panose="02010600040101010101" pitchFamily="2" charset="-122"/>
              </a:rPr>
              <a:t>      else </a:t>
            </a:r>
          </a:p>
          <a:p>
            <a:pPr>
              <a:lnSpc>
                <a:spcPts val="3000"/>
              </a:lnSpc>
            </a:pPr>
            <a:r>
              <a:rPr lang="sv-SE" altLang="zh-CN" sz="2000" dirty="0">
                <a:latin typeface="华文中宋" panose="02010600040101010101" pitchFamily="2" charset="-122"/>
                <a:ea typeface="华文中宋" panose="02010600040101010101" pitchFamily="2" charset="-122"/>
              </a:rPr>
              <a:t>         pastack-&gt;t = pastack-&gt;t -1;</a:t>
            </a:r>
          </a:p>
          <a:p>
            <a:pPr>
              <a:lnSpc>
                <a:spcPts val="3000"/>
              </a:lnSpc>
            </a:pPr>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3290732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p>
        </p:txBody>
      </p:sp>
      <p:sp>
        <p:nvSpPr>
          <p:cNvPr id="3" name="内容占位符 2"/>
          <p:cNvSpPr>
            <a:spLocks noGrp="1"/>
          </p:cNvSpPr>
          <p:nvPr>
            <p:ph idx="1"/>
          </p:nvPr>
        </p:nvSpPr>
        <p:spPr>
          <a:xfrm>
            <a:off x="452354" y="1341439"/>
            <a:ext cx="8153400" cy="712214"/>
          </a:xfrm>
        </p:spPr>
        <p:txBody>
          <a:bodyPr/>
          <a:lstStyle/>
          <a:p>
            <a:r>
              <a:rPr lang="zh-CN" altLang="en-US" dirty="0"/>
              <a:t>取栈顶元素</a:t>
            </a:r>
            <a:endParaRPr lang="en-US" altLang="zh-CN" dirty="0"/>
          </a:p>
        </p:txBody>
      </p:sp>
      <p:sp>
        <p:nvSpPr>
          <p:cNvPr id="4" name="矩形 3"/>
          <p:cNvSpPr/>
          <p:nvPr/>
        </p:nvSpPr>
        <p:spPr>
          <a:xfrm>
            <a:off x="1499016" y="2386407"/>
            <a:ext cx="7106738" cy="2785378"/>
          </a:xfrm>
          <a:prstGeom prst="rect">
            <a:avLst/>
          </a:prstGeom>
          <a:solidFill>
            <a:schemeClr val="tx1">
              <a:lumMod val="20000"/>
              <a:lumOff val="80000"/>
            </a:schemeClr>
          </a:solidFill>
        </p:spPr>
        <p:txBody>
          <a:bodyPr wrap="square">
            <a:spAutoFit/>
          </a:bodyPr>
          <a:lstStyle/>
          <a:p>
            <a:pPr>
              <a:lnSpc>
                <a:spcPts val="3000"/>
              </a:lnSpc>
            </a:pPr>
            <a:r>
              <a:rPr lang="en-US" altLang="zh-CN" sz="2000" dirty="0" err="1">
                <a:latin typeface="华文中宋" panose="02010600040101010101" pitchFamily="2" charset="-122"/>
                <a:ea typeface="华文中宋" panose="02010600040101010101" pitchFamily="2" charset="-122"/>
              </a:rPr>
              <a:t>DataType</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top_seq</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PSeqStack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 )</a:t>
            </a:r>
          </a:p>
          <a:p>
            <a:pPr>
              <a:lnSpc>
                <a:spcPts val="3000"/>
              </a:lnSpc>
            </a:pPr>
            <a:r>
              <a:rPr lang="en-US" altLang="zh-CN" sz="2000" dirty="0">
                <a:latin typeface="华文中宋" panose="02010600040101010101" pitchFamily="2" charset="-122"/>
                <a:ea typeface="华文中宋" panose="02010600040101010101" pitchFamily="2" charset="-122"/>
              </a:rPr>
              <a:t>{</a:t>
            </a:r>
          </a:p>
          <a:p>
            <a:pPr>
              <a:lnSpc>
                <a:spcPts val="3000"/>
              </a:lnSpc>
            </a:pPr>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-&gt;t == -1 ) </a:t>
            </a:r>
          </a:p>
          <a:p>
            <a:pPr>
              <a:lnSpc>
                <a:spcPts val="30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 "It is empty!\n" );</a:t>
            </a:r>
          </a:p>
          <a:p>
            <a:pPr>
              <a:lnSpc>
                <a:spcPts val="3000"/>
              </a:lnSpc>
            </a:pPr>
            <a:r>
              <a:rPr lang="en-US" altLang="zh-CN" sz="2000" dirty="0">
                <a:latin typeface="华文中宋" panose="02010600040101010101" pitchFamily="2" charset="-122"/>
                <a:ea typeface="华文中宋" panose="02010600040101010101" pitchFamily="2" charset="-122"/>
              </a:rPr>
              <a:t>     else </a:t>
            </a:r>
          </a:p>
          <a:p>
            <a:pPr>
              <a:lnSpc>
                <a:spcPts val="3000"/>
              </a:lnSpc>
            </a:pPr>
            <a:r>
              <a:rPr lang="en-US" altLang="zh-CN" sz="2000" dirty="0">
                <a:latin typeface="华文中宋" panose="02010600040101010101" pitchFamily="2" charset="-122"/>
                <a:ea typeface="华文中宋" panose="02010600040101010101" pitchFamily="2" charset="-122"/>
              </a:rPr>
              <a:t>        return (</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-&gt;s[</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-&gt;t]);</a:t>
            </a:r>
          </a:p>
          <a:p>
            <a:pPr>
              <a:lnSpc>
                <a:spcPts val="3000"/>
              </a:lnSpc>
            </a:pPr>
            <a:r>
              <a:rPr lang="en-US" altLang="zh-CN" sz="20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16504061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栈的链接表示</a:t>
            </a:r>
          </a:p>
        </p:txBody>
      </p:sp>
      <p:sp>
        <p:nvSpPr>
          <p:cNvPr id="3" name="内容占位符 2"/>
          <p:cNvSpPr>
            <a:spLocks noGrp="1"/>
          </p:cNvSpPr>
          <p:nvPr>
            <p:ph idx="1"/>
          </p:nvPr>
        </p:nvSpPr>
        <p:spPr>
          <a:xfrm>
            <a:off x="452354" y="1341439"/>
            <a:ext cx="8153400" cy="2061328"/>
          </a:xfrm>
        </p:spPr>
        <p:txBody>
          <a:bodyPr/>
          <a:lstStyle/>
          <a:p>
            <a:r>
              <a:rPr lang="zh-CN" altLang="en-US" dirty="0"/>
              <a:t>链栈：采用单链表存储栈元素，让单链表的表头结点作为栈顶。</a:t>
            </a:r>
            <a:endParaRPr lang="en-US" altLang="zh-CN" dirty="0"/>
          </a:p>
          <a:p>
            <a:endParaRPr lang="en-US" altLang="zh-CN" dirty="0"/>
          </a:p>
          <a:p>
            <a:r>
              <a:rPr lang="zh-CN" altLang="en-US" dirty="0"/>
              <a:t>链栈的结点结构</a:t>
            </a:r>
            <a:endParaRPr lang="en-US" altLang="zh-CN" dirty="0"/>
          </a:p>
        </p:txBody>
      </p:sp>
      <p:sp>
        <p:nvSpPr>
          <p:cNvPr id="4" name="矩形 3"/>
          <p:cNvSpPr/>
          <p:nvPr/>
        </p:nvSpPr>
        <p:spPr>
          <a:xfrm>
            <a:off x="2123133" y="3402767"/>
            <a:ext cx="4572000" cy="2339102"/>
          </a:xfrm>
          <a:prstGeom prst="rect">
            <a:avLst/>
          </a:prstGeom>
        </p:spPr>
        <p:txBody>
          <a:bodyPr>
            <a:spAutoFit/>
          </a:bodyPr>
          <a:lstStyle/>
          <a:p>
            <a:pPr marL="0" indent="0">
              <a:lnSpc>
                <a:spcPts val="3000"/>
              </a:lnSpc>
              <a:buNone/>
            </a:pPr>
            <a:r>
              <a:rPr lang="en-US" altLang="zh-CN" sz="2400" dirty="0" err="1">
                <a:latin typeface="华文中宋" panose="02010600040101010101" pitchFamily="2" charset="-122"/>
                <a:ea typeface="华文中宋" panose="02010600040101010101" pitchFamily="2" charset="-122"/>
              </a:rPr>
              <a:t>struct</a:t>
            </a:r>
            <a:r>
              <a:rPr lang="en-US" altLang="zh-CN" sz="2400" dirty="0">
                <a:latin typeface="华文中宋" panose="02010600040101010101" pitchFamily="2" charset="-122"/>
                <a:ea typeface="华文中宋" panose="02010600040101010101" pitchFamily="2" charset="-122"/>
              </a:rPr>
              <a:t> Node;</a:t>
            </a:r>
          </a:p>
          <a:p>
            <a:pPr marL="0" indent="0">
              <a:lnSpc>
                <a:spcPts val="3000"/>
              </a:lnSpc>
              <a:buNone/>
            </a:pPr>
            <a:r>
              <a:rPr lang="en-US" altLang="zh-CN" sz="2400" dirty="0" err="1">
                <a:latin typeface="华文中宋" panose="02010600040101010101" pitchFamily="2" charset="-122"/>
                <a:ea typeface="华文中宋" panose="02010600040101010101" pitchFamily="2" charset="-122"/>
              </a:rPr>
              <a:t>typedef</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struct</a:t>
            </a:r>
            <a:r>
              <a:rPr lang="en-US" altLang="zh-CN" sz="2400" dirty="0">
                <a:latin typeface="华文中宋" panose="02010600040101010101" pitchFamily="2" charset="-122"/>
                <a:ea typeface="华文中宋" panose="02010600040101010101" pitchFamily="2" charset="-122"/>
              </a:rPr>
              <a:t> Node *</a:t>
            </a:r>
            <a:r>
              <a:rPr lang="en-US" altLang="zh-CN" sz="2400" dirty="0" err="1">
                <a:latin typeface="华文中宋" panose="02010600040101010101" pitchFamily="2" charset="-122"/>
                <a:ea typeface="华文中宋" panose="02010600040101010101" pitchFamily="2" charset="-122"/>
              </a:rPr>
              <a:t>PNode</a:t>
            </a:r>
            <a:r>
              <a:rPr lang="en-US" altLang="zh-CN" sz="2400" dirty="0">
                <a:latin typeface="华文中宋" panose="02010600040101010101" pitchFamily="2" charset="-122"/>
                <a:ea typeface="华文中宋" panose="02010600040101010101" pitchFamily="2" charset="-122"/>
              </a:rPr>
              <a:t>;</a:t>
            </a:r>
          </a:p>
          <a:p>
            <a:pPr marL="0" indent="0">
              <a:buNone/>
            </a:pPr>
            <a:r>
              <a:rPr lang="en-US" altLang="zh-CN" sz="2400" dirty="0" err="1">
                <a:latin typeface="华文中宋" panose="02010600040101010101" pitchFamily="2" charset="-122"/>
                <a:ea typeface="华文中宋" panose="02010600040101010101" pitchFamily="2" charset="-122"/>
              </a:rPr>
              <a:t>struct</a:t>
            </a:r>
            <a:r>
              <a:rPr lang="en-US" altLang="zh-CN" sz="2400" dirty="0">
                <a:latin typeface="华文中宋" panose="02010600040101010101" pitchFamily="2" charset="-122"/>
                <a:ea typeface="华文中宋" panose="02010600040101010101" pitchFamily="2" charset="-122"/>
              </a:rPr>
              <a:t> Node {</a:t>
            </a:r>
          </a:p>
          <a:p>
            <a:pPr marL="0" indent="0">
              <a:buNone/>
            </a:pP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DataType</a:t>
            </a:r>
            <a:r>
              <a:rPr lang="en-US" altLang="zh-CN" sz="2400" dirty="0">
                <a:latin typeface="华文中宋" panose="02010600040101010101" pitchFamily="2" charset="-122"/>
                <a:ea typeface="华文中宋" panose="02010600040101010101" pitchFamily="2" charset="-122"/>
              </a:rPr>
              <a:t>  info;</a:t>
            </a:r>
          </a:p>
          <a:p>
            <a:pPr marL="0" indent="0">
              <a:buNone/>
            </a:pP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PNode</a:t>
            </a:r>
            <a:r>
              <a:rPr lang="en-US" altLang="zh-CN" sz="2400" dirty="0">
                <a:latin typeface="华文中宋" panose="02010600040101010101" pitchFamily="2" charset="-122"/>
                <a:ea typeface="华文中宋" panose="02010600040101010101" pitchFamily="2" charset="-122"/>
              </a:rPr>
              <a:t>  link;</a:t>
            </a:r>
          </a:p>
          <a:p>
            <a:pPr marL="0" indent="0">
              <a:buNone/>
            </a:pPr>
            <a:r>
              <a:rPr lang="en-US" altLang="zh-CN" sz="24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4047265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栈的链接表示</a:t>
            </a:r>
          </a:p>
        </p:txBody>
      </p:sp>
      <p:sp>
        <p:nvSpPr>
          <p:cNvPr id="3" name="内容占位符 2"/>
          <p:cNvSpPr>
            <a:spLocks noGrp="1"/>
          </p:cNvSpPr>
          <p:nvPr>
            <p:ph idx="1"/>
          </p:nvPr>
        </p:nvSpPr>
        <p:spPr>
          <a:xfrm>
            <a:off x="609600" y="1378734"/>
            <a:ext cx="8153400" cy="3395454"/>
          </a:xfrm>
        </p:spPr>
        <p:txBody>
          <a:bodyPr/>
          <a:lstStyle/>
          <a:p>
            <a:r>
              <a:rPr lang="zh-CN" altLang="en-US" dirty="0"/>
              <a:t>为了强调栈顶是栈的一个属性，这里对栈增加了一层封装，引入</a:t>
            </a:r>
            <a:r>
              <a:rPr lang="en-US" altLang="zh-CN" dirty="0" err="1"/>
              <a:t>LinkStack</a:t>
            </a:r>
            <a:r>
              <a:rPr lang="zh-CN" altLang="en-US" dirty="0"/>
              <a:t>结构的定义</a:t>
            </a:r>
            <a:endParaRPr lang="en-US" altLang="zh-CN" dirty="0"/>
          </a:p>
          <a:p>
            <a:pPr marL="0" indent="0">
              <a:buNone/>
            </a:pPr>
            <a:endParaRPr lang="zh-CN" altLang="en-US" dirty="0"/>
          </a:p>
          <a:p>
            <a:pPr marL="0" indent="0">
              <a:buNone/>
            </a:pPr>
            <a:r>
              <a:rPr lang="en-US" altLang="zh-CN" dirty="0" err="1"/>
              <a:t>struct</a:t>
            </a:r>
            <a:r>
              <a:rPr lang="en-US" altLang="zh-CN" dirty="0"/>
              <a:t> </a:t>
            </a:r>
            <a:r>
              <a:rPr lang="en-US" altLang="zh-CN" dirty="0" err="1"/>
              <a:t>LinkStack</a:t>
            </a:r>
            <a:r>
              <a:rPr lang="en-US" altLang="zh-CN" dirty="0"/>
              <a:t> {</a:t>
            </a:r>
          </a:p>
          <a:p>
            <a:pPr marL="0" indent="0">
              <a:buNone/>
            </a:pPr>
            <a:r>
              <a:rPr lang="en-US" altLang="zh-CN" dirty="0"/>
              <a:t>   </a:t>
            </a:r>
            <a:r>
              <a:rPr lang="en-US" altLang="zh-CN" dirty="0" err="1"/>
              <a:t>PNode</a:t>
            </a:r>
            <a:r>
              <a:rPr lang="en-US" altLang="zh-CN" dirty="0"/>
              <a:t>  top;</a:t>
            </a:r>
          </a:p>
          <a:p>
            <a:pPr marL="0" indent="0">
              <a:buNone/>
            </a:pPr>
            <a:r>
              <a:rPr lang="en-US" altLang="zh-CN" dirty="0"/>
              <a:t>};</a:t>
            </a:r>
          </a:p>
          <a:p>
            <a:pPr marL="0" indent="0">
              <a:buNone/>
            </a:pPr>
            <a:r>
              <a:rPr lang="en-US" altLang="zh-CN" dirty="0" err="1"/>
              <a:t>typedef</a:t>
            </a:r>
            <a:r>
              <a:rPr lang="en-US" altLang="zh-CN" dirty="0"/>
              <a:t> </a:t>
            </a:r>
            <a:r>
              <a:rPr lang="en-US" altLang="zh-CN" dirty="0" err="1"/>
              <a:t>struct</a:t>
            </a:r>
            <a:r>
              <a:rPr lang="en-US" altLang="zh-CN" dirty="0"/>
              <a:t> </a:t>
            </a:r>
            <a:r>
              <a:rPr lang="en-US" altLang="zh-CN" dirty="0" err="1"/>
              <a:t>LinkStack</a:t>
            </a:r>
            <a:r>
              <a:rPr lang="en-US" altLang="zh-CN" dirty="0"/>
              <a:t> *</a:t>
            </a:r>
            <a:r>
              <a:rPr lang="en-US" altLang="zh-CN" dirty="0" err="1"/>
              <a:t>PLinkStack</a:t>
            </a:r>
            <a:r>
              <a:rPr lang="en-US" altLang="zh-CN" dirty="0"/>
              <a:t>;</a:t>
            </a:r>
          </a:p>
        </p:txBody>
      </p:sp>
    </p:spTree>
    <p:extLst>
      <p:ext uri="{BB962C8B-B14F-4D97-AF65-F5344CB8AC3E}">
        <p14:creationId xmlns:p14="http://schemas.microsoft.com/office/powerpoint/2010/main" val="18022632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栈的链接表示</a:t>
            </a:r>
          </a:p>
        </p:txBody>
      </p:sp>
      <p:sp>
        <p:nvSpPr>
          <p:cNvPr id="3" name="内容占位符 2"/>
          <p:cNvSpPr>
            <a:spLocks noGrp="1"/>
          </p:cNvSpPr>
          <p:nvPr>
            <p:ph idx="1"/>
          </p:nvPr>
        </p:nvSpPr>
        <p:spPr>
          <a:xfrm>
            <a:off x="930813" y="4187215"/>
            <a:ext cx="7553620" cy="1613979"/>
          </a:xfrm>
          <a:solidFill>
            <a:schemeClr val="tx1">
              <a:lumMod val="20000"/>
              <a:lumOff val="80000"/>
            </a:schemeClr>
          </a:solidFill>
        </p:spPr>
        <p:txBody>
          <a:bodyPr/>
          <a:lstStyle/>
          <a:p>
            <a:pPr marL="0" indent="0">
              <a:buNone/>
            </a:pPr>
            <a:r>
              <a:rPr lang="en-US" altLang="zh-CN" sz="2000" dirty="0" err="1"/>
              <a:t>PLinkStack</a:t>
            </a:r>
            <a:r>
              <a:rPr lang="en-US" altLang="zh-CN" sz="2000" dirty="0"/>
              <a:t> </a:t>
            </a:r>
            <a:r>
              <a:rPr lang="en-US" altLang="zh-CN" sz="2000" dirty="0" err="1"/>
              <a:t>plStack</a:t>
            </a:r>
            <a:r>
              <a:rPr lang="en-US" altLang="zh-CN" sz="2000" dirty="0"/>
              <a:t>;</a:t>
            </a:r>
          </a:p>
          <a:p>
            <a:pPr marL="0" indent="0">
              <a:buNone/>
            </a:pPr>
            <a:r>
              <a:rPr lang="en-US" altLang="zh-CN" sz="2000" dirty="0" err="1"/>
              <a:t>plStack</a:t>
            </a:r>
            <a:r>
              <a:rPr lang="en-US" altLang="zh-CN" sz="2000" dirty="0"/>
              <a:t>=(</a:t>
            </a:r>
            <a:r>
              <a:rPr lang="en-US" altLang="zh-CN" sz="2000" dirty="0" err="1"/>
              <a:t>PLinkStack</a:t>
            </a:r>
            <a:r>
              <a:rPr lang="en-US" altLang="zh-CN" sz="2000" dirty="0"/>
              <a:t>) </a:t>
            </a:r>
            <a:r>
              <a:rPr lang="en-US" altLang="zh-CN" sz="2000" dirty="0" err="1"/>
              <a:t>malloc</a:t>
            </a:r>
            <a:r>
              <a:rPr lang="en-US" altLang="zh-CN" sz="2000" dirty="0"/>
              <a:t> ( </a:t>
            </a:r>
            <a:r>
              <a:rPr lang="en-US" altLang="zh-CN" sz="2000" dirty="0" err="1"/>
              <a:t>sizeof</a:t>
            </a:r>
            <a:r>
              <a:rPr lang="en-US" altLang="zh-CN" sz="2000" dirty="0"/>
              <a:t>(</a:t>
            </a:r>
            <a:r>
              <a:rPr lang="en-US" altLang="zh-CN" sz="2000" dirty="0" err="1"/>
              <a:t>struct</a:t>
            </a:r>
            <a:r>
              <a:rPr lang="en-US" altLang="zh-CN" sz="2000" dirty="0"/>
              <a:t> </a:t>
            </a:r>
            <a:r>
              <a:rPr lang="en-US" altLang="zh-CN" sz="2000" dirty="0" err="1"/>
              <a:t>LinkStack</a:t>
            </a:r>
            <a:r>
              <a:rPr lang="en-US" altLang="zh-CN" sz="2000" dirty="0"/>
              <a:t>) );</a:t>
            </a:r>
          </a:p>
          <a:p>
            <a:pPr marL="0" indent="0">
              <a:buNone/>
            </a:pPr>
            <a:r>
              <a:rPr lang="en-US" altLang="zh-CN" sz="2000" dirty="0" err="1"/>
              <a:t>plStack</a:t>
            </a:r>
            <a:r>
              <a:rPr lang="en-US" altLang="zh-CN" sz="2000" dirty="0"/>
              <a:t>-&gt;top=null;</a:t>
            </a:r>
          </a:p>
        </p:txBody>
      </p:sp>
      <p:sp>
        <p:nvSpPr>
          <p:cNvPr id="14" name="矩形 13"/>
          <p:cNvSpPr/>
          <p:nvPr/>
        </p:nvSpPr>
        <p:spPr bwMode="auto">
          <a:xfrm>
            <a:off x="4553519" y="2142207"/>
            <a:ext cx="1041426" cy="694288"/>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b="1">
                <a:solidFill>
                  <a:srgbClr val="FF0000"/>
                </a:solidFill>
                <a:latin typeface="华文中宋" panose="02010600040101010101" pitchFamily="2" charset="-122"/>
                <a:ea typeface="华文中宋" panose="02010600040101010101" pitchFamily="2" charset="-122"/>
              </a:rPr>
              <a:t>NULL</a:t>
            </a:r>
            <a:endParaRPr lang="zh-CN" altLang="en-US" b="1" dirty="0">
              <a:solidFill>
                <a:srgbClr val="FF0000"/>
              </a:solidFill>
              <a:latin typeface="华文中宋" panose="02010600040101010101" pitchFamily="2" charset="-122"/>
              <a:ea typeface="华文中宋" panose="02010600040101010101" pitchFamily="2" charset="-122"/>
            </a:endParaRPr>
          </a:p>
        </p:txBody>
      </p:sp>
      <p:sp>
        <p:nvSpPr>
          <p:cNvPr id="15" name="矩形 14"/>
          <p:cNvSpPr/>
          <p:nvPr/>
        </p:nvSpPr>
        <p:spPr bwMode="auto">
          <a:xfrm>
            <a:off x="2918313" y="215758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2895470" y="1628929"/>
            <a:ext cx="1159239"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plStack</a:t>
            </a:r>
            <a:endParaRPr lang="zh-CN" altLang="en-US" sz="2000" dirty="0"/>
          </a:p>
        </p:txBody>
      </p:sp>
      <p:cxnSp>
        <p:nvCxnSpPr>
          <p:cNvPr id="19" name="直接连接符 18"/>
          <p:cNvCxnSpPr>
            <a:endCxn id="14" idx="1"/>
          </p:cNvCxnSpPr>
          <p:nvPr/>
        </p:nvCxnSpPr>
        <p:spPr bwMode="auto">
          <a:xfrm>
            <a:off x="3763473" y="2489351"/>
            <a:ext cx="790046" cy="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1" name="文本框 40"/>
          <p:cNvSpPr txBox="1"/>
          <p:nvPr/>
        </p:nvSpPr>
        <p:spPr>
          <a:xfrm>
            <a:off x="4843166" y="1607855"/>
            <a:ext cx="736094"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a:t>top</a:t>
            </a:r>
            <a:endParaRPr lang="zh-CN" altLang="en-US" sz="2000" dirty="0"/>
          </a:p>
        </p:txBody>
      </p:sp>
    </p:spTree>
    <p:extLst>
      <p:ext uri="{BB962C8B-B14F-4D97-AF65-F5344CB8AC3E}">
        <p14:creationId xmlns:p14="http://schemas.microsoft.com/office/powerpoint/2010/main" val="30512668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栈的链接表示</a:t>
            </a:r>
          </a:p>
        </p:txBody>
      </p:sp>
      <p:sp>
        <p:nvSpPr>
          <p:cNvPr id="6" name="矩形 5"/>
          <p:cNvSpPr/>
          <p:nvPr/>
        </p:nvSpPr>
        <p:spPr bwMode="auto">
          <a:xfrm>
            <a:off x="6577853" y="5563562"/>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5801580" y="4683527"/>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4914028" y="3803492"/>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4264215" y="2923457"/>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3545737" y="2030109"/>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050310" y="1947732"/>
            <a:ext cx="1041426" cy="694288"/>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415104" y="1963110"/>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92261" y="1434454"/>
            <a:ext cx="1159239"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plStack</a:t>
            </a:r>
            <a:endParaRPr lang="zh-CN" altLang="en-US" sz="2000" dirty="0"/>
          </a:p>
        </p:txBody>
      </p:sp>
      <p:cxnSp>
        <p:nvCxnSpPr>
          <p:cNvPr id="19" name="直接连接符 18"/>
          <p:cNvCxnSpPr>
            <a:endCxn id="14" idx="1"/>
          </p:cNvCxnSpPr>
          <p:nvPr/>
        </p:nvCxnSpPr>
        <p:spPr bwMode="auto">
          <a:xfrm>
            <a:off x="1260264" y="2294876"/>
            <a:ext cx="790046" cy="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2755692" y="2294875"/>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矩形 38"/>
          <p:cNvSpPr/>
          <p:nvPr/>
        </p:nvSpPr>
        <p:spPr bwMode="auto">
          <a:xfrm>
            <a:off x="7702697" y="5563562"/>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1100" b="1" dirty="0">
                <a:solidFill>
                  <a:srgbClr val="FF0000"/>
                </a:solidFill>
                <a:latin typeface="华文中宋" panose="02010600040101010101" pitchFamily="2" charset="-122"/>
                <a:ea typeface="华文中宋" panose="02010600040101010101" pitchFamily="2" charset="-122"/>
              </a:rPr>
              <a:t>NULL</a:t>
            </a:r>
            <a:endParaRPr lang="zh-CN" altLang="en-US" sz="1100" b="1" dirty="0">
              <a:solidFill>
                <a:srgbClr val="FF0000"/>
              </a:solidFill>
              <a:latin typeface="华文中宋" panose="02010600040101010101" pitchFamily="2" charset="-122"/>
              <a:ea typeface="华文中宋" panose="02010600040101010101" pitchFamily="2" charset="-122"/>
            </a:endParaRPr>
          </a:p>
        </p:txBody>
      </p:sp>
      <p:sp>
        <p:nvSpPr>
          <p:cNvPr id="40" name="矩形 39"/>
          <p:cNvSpPr/>
          <p:nvPr/>
        </p:nvSpPr>
        <p:spPr bwMode="auto">
          <a:xfrm>
            <a:off x="4670580" y="2030108"/>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41" name="文本框 40"/>
          <p:cNvSpPr txBox="1"/>
          <p:nvPr/>
        </p:nvSpPr>
        <p:spPr>
          <a:xfrm>
            <a:off x="2339957" y="1413380"/>
            <a:ext cx="736094"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a:t>top</a:t>
            </a:r>
            <a:endParaRPr lang="zh-CN" altLang="en-US" sz="2000" dirty="0"/>
          </a:p>
        </p:txBody>
      </p:sp>
      <p:sp>
        <p:nvSpPr>
          <p:cNvPr id="42" name="文本框 41"/>
          <p:cNvSpPr txBox="1"/>
          <p:nvPr/>
        </p:nvSpPr>
        <p:spPr>
          <a:xfrm>
            <a:off x="3740111" y="1421709"/>
            <a:ext cx="736094"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a:t>info</a:t>
            </a:r>
            <a:endParaRPr lang="zh-CN" altLang="en-US" sz="2000" dirty="0"/>
          </a:p>
        </p:txBody>
      </p:sp>
      <p:sp>
        <p:nvSpPr>
          <p:cNvPr id="43" name="文本框 42"/>
          <p:cNvSpPr txBox="1"/>
          <p:nvPr/>
        </p:nvSpPr>
        <p:spPr>
          <a:xfrm>
            <a:off x="4652964" y="1409254"/>
            <a:ext cx="736094"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a:t>link</a:t>
            </a:r>
            <a:endParaRPr lang="zh-CN" altLang="en-US" sz="2000" dirty="0"/>
          </a:p>
        </p:txBody>
      </p:sp>
      <p:sp>
        <p:nvSpPr>
          <p:cNvPr id="44" name="矩形 43"/>
          <p:cNvSpPr/>
          <p:nvPr/>
        </p:nvSpPr>
        <p:spPr bwMode="auto">
          <a:xfrm>
            <a:off x="5389058" y="2923457"/>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6044275" y="3803492"/>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46" name="矩形 45"/>
          <p:cNvSpPr/>
          <p:nvPr/>
        </p:nvSpPr>
        <p:spPr bwMode="auto">
          <a:xfrm>
            <a:off x="6931827" y="4683527"/>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cxnSp>
        <p:nvCxnSpPr>
          <p:cNvPr id="27" name="直接连接符 26"/>
          <p:cNvCxnSpPr/>
          <p:nvPr/>
        </p:nvCxnSpPr>
        <p:spPr bwMode="auto">
          <a:xfrm flipV="1">
            <a:off x="4968957" y="2414053"/>
            <a:ext cx="0" cy="509404"/>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8" name="直接连接符 47"/>
          <p:cNvCxnSpPr/>
          <p:nvPr/>
        </p:nvCxnSpPr>
        <p:spPr bwMode="auto">
          <a:xfrm flipV="1">
            <a:off x="5687435" y="3294088"/>
            <a:ext cx="0" cy="509404"/>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连接符 48"/>
          <p:cNvCxnSpPr/>
          <p:nvPr/>
        </p:nvCxnSpPr>
        <p:spPr bwMode="auto">
          <a:xfrm flipV="1">
            <a:off x="6342652" y="4174123"/>
            <a:ext cx="0" cy="509404"/>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0" name="直接连接符 49"/>
          <p:cNvCxnSpPr/>
          <p:nvPr/>
        </p:nvCxnSpPr>
        <p:spPr bwMode="auto">
          <a:xfrm flipV="1">
            <a:off x="7230204" y="5054158"/>
            <a:ext cx="0" cy="509404"/>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2671625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栈的链接表示</a:t>
            </a:r>
          </a:p>
        </p:txBody>
      </p:sp>
      <p:sp>
        <p:nvSpPr>
          <p:cNvPr id="3" name="内容占位符 2"/>
          <p:cNvSpPr>
            <a:spLocks noGrp="1"/>
          </p:cNvSpPr>
          <p:nvPr>
            <p:ph idx="1"/>
          </p:nvPr>
        </p:nvSpPr>
        <p:spPr>
          <a:xfrm>
            <a:off x="452354" y="1341438"/>
            <a:ext cx="8153400" cy="607283"/>
          </a:xfrm>
        </p:spPr>
        <p:txBody>
          <a:bodyPr/>
          <a:lstStyle/>
          <a:p>
            <a:r>
              <a:rPr lang="zh-CN" altLang="en-US" dirty="0"/>
              <a:t>创建空的链栈</a:t>
            </a:r>
            <a:endParaRPr lang="en-US" altLang="zh-CN" dirty="0"/>
          </a:p>
        </p:txBody>
      </p:sp>
      <p:sp>
        <p:nvSpPr>
          <p:cNvPr id="4" name="矩形 3"/>
          <p:cNvSpPr/>
          <p:nvPr/>
        </p:nvSpPr>
        <p:spPr>
          <a:xfrm>
            <a:off x="1415946" y="1798821"/>
            <a:ext cx="7504602" cy="4661939"/>
          </a:xfrm>
          <a:prstGeom prst="rect">
            <a:avLst/>
          </a:prstGeom>
          <a:solidFill>
            <a:schemeClr val="tx1">
              <a:lumMod val="20000"/>
              <a:lumOff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pPr defTabSz="0">
              <a:lnSpc>
                <a:spcPts val="3000"/>
              </a:lnSpc>
              <a:spcBef>
                <a:spcPts val="700"/>
              </a:spcBef>
              <a:buClr>
                <a:schemeClr val="accent2"/>
              </a:buClr>
              <a:buSzPct val="60000"/>
              <a:buFont typeface="Wingdings" pitchFamily="2" charset="2"/>
              <a:buNone/>
            </a:pPr>
            <a:r>
              <a:rPr lang="en-US" altLang="zh-CN" sz="2000" dirty="0" err="1">
                <a:latin typeface="华文中宋" panose="02010600040101010101" pitchFamily="2" charset="-122"/>
                <a:ea typeface="华文中宋" panose="02010600040101010101" pitchFamily="2" charset="-122"/>
                <a:sym typeface="Tw Cen MT"/>
              </a:rPr>
              <a:t>PLinkStack</a:t>
            </a:r>
            <a:r>
              <a:rPr lang="en-US" altLang="zh-CN" sz="2000" dirty="0">
                <a:latin typeface="华文中宋" panose="02010600040101010101" pitchFamily="2" charset="-122"/>
                <a:ea typeface="华文中宋" panose="02010600040101010101" pitchFamily="2" charset="-122"/>
                <a:sym typeface="Tw Cen MT"/>
              </a:rPr>
              <a:t> </a:t>
            </a:r>
            <a:r>
              <a:rPr lang="en-US" altLang="zh-CN" sz="2000" dirty="0" err="1">
                <a:latin typeface="华文中宋" panose="02010600040101010101" pitchFamily="2" charset="-122"/>
                <a:ea typeface="华文中宋" panose="02010600040101010101" pitchFamily="2" charset="-122"/>
                <a:sym typeface="Tw Cen MT"/>
              </a:rPr>
              <a:t>createEmptyStack_link</a:t>
            </a:r>
            <a:r>
              <a:rPr lang="en-US" altLang="zh-CN" sz="2000" dirty="0">
                <a:latin typeface="华文中宋" panose="02010600040101010101" pitchFamily="2" charset="-122"/>
                <a:ea typeface="华文中宋" panose="02010600040101010101" pitchFamily="2" charset="-122"/>
                <a:sym typeface="Tw Cen MT"/>
              </a:rPr>
              <a:t>(void)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sym typeface="Tw Cen MT"/>
              </a:rPr>
              <a:t>{</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sym typeface="Tw Cen MT"/>
              </a:rPr>
              <a:t>  </a:t>
            </a:r>
            <a:r>
              <a:rPr lang="en-US" altLang="zh-CN" sz="2000" dirty="0" err="1">
                <a:latin typeface="华文中宋" panose="02010600040101010101" pitchFamily="2" charset="-122"/>
                <a:ea typeface="华文中宋" panose="02010600040101010101" pitchFamily="2" charset="-122"/>
                <a:sym typeface="Tw Cen MT"/>
              </a:rPr>
              <a:t>PLinkStack</a:t>
            </a:r>
            <a:r>
              <a:rPr lang="en-US" altLang="zh-CN" sz="2000" dirty="0">
                <a:latin typeface="华文中宋" panose="02010600040101010101" pitchFamily="2" charset="-122"/>
                <a:ea typeface="华文中宋" panose="02010600040101010101" pitchFamily="2" charset="-122"/>
                <a:sym typeface="Tw Cen MT"/>
              </a:rPr>
              <a:t> </a:t>
            </a:r>
            <a:r>
              <a:rPr lang="en-US" altLang="zh-CN" sz="2000" dirty="0" err="1">
                <a:latin typeface="华文中宋" panose="02010600040101010101" pitchFamily="2" charset="-122"/>
                <a:ea typeface="华文中宋" panose="02010600040101010101" pitchFamily="2" charset="-122"/>
                <a:sym typeface="Tw Cen MT"/>
              </a:rPr>
              <a:t>plstack</a:t>
            </a:r>
            <a:r>
              <a:rPr lang="en-US" altLang="zh-CN" sz="2000" dirty="0">
                <a:latin typeface="华文中宋" panose="02010600040101010101" pitchFamily="2" charset="-122"/>
                <a:ea typeface="华文中宋" panose="02010600040101010101" pitchFamily="2" charset="-122"/>
                <a:sym typeface="Tw Cen MT"/>
              </a:rPr>
              <a:t>;</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sym typeface="Tw Cen MT"/>
              </a:rPr>
              <a:t>  </a:t>
            </a:r>
            <a:r>
              <a:rPr lang="en-US" altLang="zh-CN" sz="2000" dirty="0" err="1">
                <a:latin typeface="华文中宋" panose="02010600040101010101" pitchFamily="2" charset="-122"/>
                <a:ea typeface="华文中宋" panose="02010600040101010101" pitchFamily="2" charset="-122"/>
                <a:sym typeface="Tw Cen MT"/>
              </a:rPr>
              <a:t>plstack</a:t>
            </a:r>
            <a:r>
              <a:rPr lang="en-US" altLang="zh-CN" sz="2000" dirty="0">
                <a:latin typeface="华文中宋" panose="02010600040101010101" pitchFamily="2" charset="-122"/>
                <a:ea typeface="华文中宋" panose="02010600040101010101" pitchFamily="2" charset="-122"/>
                <a:sym typeface="Tw Cen MT"/>
              </a:rPr>
              <a:t>= (</a:t>
            </a:r>
            <a:r>
              <a:rPr lang="en-US" altLang="zh-CN" sz="2000" dirty="0" err="1">
                <a:latin typeface="华文中宋" panose="02010600040101010101" pitchFamily="2" charset="-122"/>
                <a:ea typeface="华文中宋" panose="02010600040101010101" pitchFamily="2" charset="-122"/>
                <a:sym typeface="Tw Cen MT"/>
              </a:rPr>
              <a:t>PLinkStack</a:t>
            </a:r>
            <a:r>
              <a:rPr lang="en-US" altLang="zh-CN" sz="2000" dirty="0">
                <a:latin typeface="华文中宋" panose="02010600040101010101" pitchFamily="2" charset="-122"/>
                <a:ea typeface="华文中宋" panose="02010600040101010101" pitchFamily="2" charset="-122"/>
                <a:sym typeface="Tw Cen MT"/>
              </a:rPr>
              <a:t>) </a:t>
            </a:r>
            <a:r>
              <a:rPr lang="en-US" altLang="zh-CN" sz="2000" dirty="0" err="1">
                <a:latin typeface="华文中宋" panose="02010600040101010101" pitchFamily="2" charset="-122"/>
                <a:ea typeface="华文中宋" panose="02010600040101010101" pitchFamily="2" charset="-122"/>
                <a:sym typeface="Tw Cen MT"/>
              </a:rPr>
              <a:t>malloc</a:t>
            </a:r>
            <a:r>
              <a:rPr lang="en-US" altLang="zh-CN" sz="2000" dirty="0">
                <a:latin typeface="华文中宋" panose="02010600040101010101" pitchFamily="2" charset="-122"/>
                <a:ea typeface="华文中宋" panose="02010600040101010101" pitchFamily="2" charset="-122"/>
                <a:sym typeface="Tw Cen MT"/>
              </a:rPr>
              <a:t> ( </a:t>
            </a:r>
            <a:r>
              <a:rPr lang="en-US" altLang="zh-CN" sz="2000" dirty="0" err="1">
                <a:latin typeface="华文中宋" panose="02010600040101010101" pitchFamily="2" charset="-122"/>
                <a:ea typeface="华文中宋" panose="02010600040101010101" pitchFamily="2" charset="-122"/>
                <a:sym typeface="Tw Cen MT"/>
              </a:rPr>
              <a:t>sizeof</a:t>
            </a:r>
            <a:r>
              <a:rPr lang="en-US" altLang="zh-CN" sz="2000" dirty="0">
                <a:latin typeface="华文中宋" panose="02010600040101010101" pitchFamily="2" charset="-122"/>
                <a:ea typeface="华文中宋" panose="02010600040101010101" pitchFamily="2" charset="-122"/>
                <a:sym typeface="Tw Cen MT"/>
              </a:rPr>
              <a:t>( </a:t>
            </a:r>
            <a:r>
              <a:rPr lang="en-US" altLang="zh-CN" sz="2000" dirty="0" err="1">
                <a:latin typeface="华文中宋" panose="02010600040101010101" pitchFamily="2" charset="-122"/>
                <a:ea typeface="华文中宋" panose="02010600040101010101" pitchFamily="2" charset="-122"/>
                <a:sym typeface="Tw Cen MT"/>
              </a:rPr>
              <a:t>structLinkStack</a:t>
            </a:r>
            <a:r>
              <a:rPr lang="en-US" altLang="zh-CN" sz="2000" dirty="0">
                <a:latin typeface="华文中宋" panose="02010600040101010101" pitchFamily="2" charset="-122"/>
                <a:ea typeface="华文中宋" panose="02010600040101010101" pitchFamily="2" charset="-122"/>
                <a:sym typeface="Tw Cen MT"/>
              </a:rPr>
              <a:t>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sym typeface="Tw Cen MT"/>
              </a:rPr>
              <a:t>  if (</a:t>
            </a:r>
            <a:r>
              <a:rPr lang="en-US" altLang="zh-CN" sz="2000" dirty="0" err="1">
                <a:latin typeface="华文中宋" panose="02010600040101010101" pitchFamily="2" charset="-122"/>
                <a:ea typeface="华文中宋" panose="02010600040101010101" pitchFamily="2" charset="-122"/>
                <a:sym typeface="Tw Cen MT"/>
              </a:rPr>
              <a:t>plstack</a:t>
            </a:r>
            <a:r>
              <a:rPr lang="en-US" altLang="zh-CN" sz="2000" dirty="0">
                <a:latin typeface="华文中宋" panose="02010600040101010101" pitchFamily="2" charset="-122"/>
                <a:ea typeface="华文中宋" panose="02010600040101010101" pitchFamily="2" charset="-122"/>
                <a:sym typeface="Tw Cen MT"/>
              </a:rPr>
              <a:t>!= NULL)</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sym typeface="Tw Cen MT"/>
              </a:rPr>
              <a:t>     </a:t>
            </a:r>
            <a:r>
              <a:rPr lang="en-US" altLang="zh-CN" sz="2000" dirty="0" err="1">
                <a:latin typeface="华文中宋" panose="02010600040101010101" pitchFamily="2" charset="-122"/>
                <a:ea typeface="华文中宋" panose="02010600040101010101" pitchFamily="2" charset="-122"/>
                <a:sym typeface="Tw Cen MT"/>
              </a:rPr>
              <a:t>plstack</a:t>
            </a:r>
            <a:r>
              <a:rPr lang="en-US" altLang="zh-CN" sz="2000" dirty="0">
                <a:latin typeface="华文中宋" panose="02010600040101010101" pitchFamily="2" charset="-122"/>
                <a:ea typeface="华文中宋" panose="02010600040101010101" pitchFamily="2" charset="-122"/>
                <a:sym typeface="Tw Cen MT"/>
              </a:rPr>
              <a:t>-&gt;top = NULL;</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sym typeface="Tw Cen MT"/>
              </a:rPr>
              <a:t>  else</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sym typeface="Tw Cen MT"/>
              </a:rPr>
              <a:t>    </a:t>
            </a:r>
            <a:r>
              <a:rPr lang="en-US" altLang="zh-CN" sz="2000" dirty="0" err="1">
                <a:latin typeface="华文中宋" panose="02010600040101010101" pitchFamily="2" charset="-122"/>
                <a:ea typeface="华文中宋" panose="02010600040101010101" pitchFamily="2" charset="-122"/>
                <a:sym typeface="Tw Cen MT"/>
              </a:rPr>
              <a:t>printf</a:t>
            </a:r>
            <a:r>
              <a:rPr lang="en-US" altLang="zh-CN" sz="2000" dirty="0">
                <a:latin typeface="华文中宋" panose="02010600040101010101" pitchFamily="2" charset="-122"/>
                <a:ea typeface="华文中宋" panose="02010600040101010101" pitchFamily="2" charset="-122"/>
                <a:sym typeface="Tw Cen MT"/>
              </a:rPr>
              <a:t>("Out of space! \n");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sym typeface="Tw Cen MT"/>
              </a:rPr>
              <a:t>  return </a:t>
            </a:r>
            <a:r>
              <a:rPr lang="en-US" altLang="zh-CN" sz="2000" dirty="0" err="1">
                <a:latin typeface="华文中宋" panose="02010600040101010101" pitchFamily="2" charset="-122"/>
                <a:ea typeface="华文中宋" panose="02010600040101010101" pitchFamily="2" charset="-122"/>
                <a:sym typeface="Tw Cen MT"/>
              </a:rPr>
              <a:t>plstack</a:t>
            </a:r>
            <a:r>
              <a:rPr lang="en-US" altLang="zh-CN" sz="2000" dirty="0">
                <a:latin typeface="华文中宋" panose="02010600040101010101" pitchFamily="2" charset="-122"/>
                <a:ea typeface="华文中宋" panose="02010600040101010101" pitchFamily="2" charset="-122"/>
                <a:sym typeface="Tw Cen MT"/>
              </a:rPr>
              <a:t>;</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sym typeface="Tw Cen MT"/>
              </a:rPr>
              <a:t>}</a:t>
            </a:r>
          </a:p>
        </p:txBody>
      </p:sp>
    </p:spTree>
    <p:extLst>
      <p:ext uri="{BB962C8B-B14F-4D97-AF65-F5344CB8AC3E}">
        <p14:creationId xmlns:p14="http://schemas.microsoft.com/office/powerpoint/2010/main" val="29854137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栈的链接表示：入栈操作示例</a:t>
            </a:r>
          </a:p>
        </p:txBody>
      </p:sp>
      <p:sp>
        <p:nvSpPr>
          <p:cNvPr id="6" name="矩形 5"/>
          <p:cNvSpPr/>
          <p:nvPr/>
        </p:nvSpPr>
        <p:spPr bwMode="auto">
          <a:xfrm>
            <a:off x="5859375" y="4670213"/>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5083102" y="3790178"/>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4195550" y="2910143"/>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3545737" y="2030108"/>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10" name="矩形 9"/>
          <p:cNvSpPr/>
          <p:nvPr/>
        </p:nvSpPr>
        <p:spPr bwMode="auto">
          <a:xfrm>
            <a:off x="1966893" y="4713348"/>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E</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050310" y="1947732"/>
            <a:ext cx="1041426" cy="694288"/>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415104" y="1963110"/>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92261" y="1434454"/>
            <a:ext cx="1159239"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plStack</a:t>
            </a:r>
            <a:endParaRPr lang="zh-CN" altLang="en-US" sz="2000" dirty="0"/>
          </a:p>
        </p:txBody>
      </p:sp>
      <p:cxnSp>
        <p:nvCxnSpPr>
          <p:cNvPr id="19" name="直接连接符 18"/>
          <p:cNvCxnSpPr>
            <a:endCxn id="14" idx="1"/>
          </p:cNvCxnSpPr>
          <p:nvPr/>
        </p:nvCxnSpPr>
        <p:spPr bwMode="auto">
          <a:xfrm>
            <a:off x="1260264" y="2294876"/>
            <a:ext cx="790046" cy="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2755692" y="2294875"/>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矩形 38"/>
          <p:cNvSpPr/>
          <p:nvPr/>
        </p:nvSpPr>
        <p:spPr bwMode="auto">
          <a:xfrm>
            <a:off x="6984219" y="4670213"/>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1100" b="1" dirty="0">
                <a:solidFill>
                  <a:srgbClr val="FF0000"/>
                </a:solidFill>
                <a:latin typeface="华文中宋" panose="02010600040101010101" pitchFamily="2" charset="-122"/>
                <a:ea typeface="华文中宋" panose="02010600040101010101" pitchFamily="2" charset="-122"/>
              </a:rPr>
              <a:t>NULL</a:t>
            </a:r>
            <a:endParaRPr lang="zh-CN" altLang="en-US" sz="1100" b="1" dirty="0">
              <a:solidFill>
                <a:srgbClr val="FF0000"/>
              </a:solidFill>
              <a:latin typeface="华文中宋" panose="02010600040101010101" pitchFamily="2" charset="-122"/>
              <a:ea typeface="华文中宋" panose="02010600040101010101" pitchFamily="2" charset="-122"/>
            </a:endParaRPr>
          </a:p>
        </p:txBody>
      </p:sp>
      <p:sp>
        <p:nvSpPr>
          <p:cNvPr id="40" name="矩形 39"/>
          <p:cNvSpPr/>
          <p:nvPr/>
        </p:nvSpPr>
        <p:spPr bwMode="auto">
          <a:xfrm>
            <a:off x="3091736" y="4713347"/>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sz="1100" b="1" dirty="0">
              <a:solidFill>
                <a:srgbClr val="FF0000"/>
              </a:solidFill>
              <a:latin typeface="华文中宋" panose="02010600040101010101" pitchFamily="2" charset="-122"/>
              <a:ea typeface="华文中宋" panose="02010600040101010101" pitchFamily="2" charset="-122"/>
            </a:endParaRPr>
          </a:p>
        </p:txBody>
      </p:sp>
      <p:sp>
        <p:nvSpPr>
          <p:cNvPr id="41" name="文本框 40"/>
          <p:cNvSpPr txBox="1"/>
          <p:nvPr/>
        </p:nvSpPr>
        <p:spPr>
          <a:xfrm>
            <a:off x="2339957" y="1413380"/>
            <a:ext cx="736094"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a:t>top</a:t>
            </a:r>
            <a:endParaRPr lang="zh-CN" altLang="en-US" sz="2000" dirty="0"/>
          </a:p>
        </p:txBody>
      </p:sp>
      <p:sp>
        <p:nvSpPr>
          <p:cNvPr id="44" name="矩形 43"/>
          <p:cNvSpPr/>
          <p:nvPr/>
        </p:nvSpPr>
        <p:spPr bwMode="auto">
          <a:xfrm>
            <a:off x="4670580" y="2030108"/>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5325797" y="2910143"/>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46" name="矩形 45"/>
          <p:cNvSpPr/>
          <p:nvPr/>
        </p:nvSpPr>
        <p:spPr bwMode="auto">
          <a:xfrm>
            <a:off x="6213349" y="3790178"/>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cxnSp>
        <p:nvCxnSpPr>
          <p:cNvPr id="48" name="直接连接符 47"/>
          <p:cNvCxnSpPr/>
          <p:nvPr/>
        </p:nvCxnSpPr>
        <p:spPr bwMode="auto">
          <a:xfrm flipV="1">
            <a:off x="4968957" y="2400739"/>
            <a:ext cx="0" cy="509404"/>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连接符 48"/>
          <p:cNvCxnSpPr/>
          <p:nvPr/>
        </p:nvCxnSpPr>
        <p:spPr bwMode="auto">
          <a:xfrm flipV="1">
            <a:off x="5624174" y="3280774"/>
            <a:ext cx="0" cy="509404"/>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0" name="直接连接符 49"/>
          <p:cNvCxnSpPr/>
          <p:nvPr/>
        </p:nvCxnSpPr>
        <p:spPr bwMode="auto">
          <a:xfrm flipV="1">
            <a:off x="6511726" y="4160809"/>
            <a:ext cx="0" cy="509404"/>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6" name="矩形 25"/>
          <p:cNvSpPr/>
          <p:nvPr/>
        </p:nvSpPr>
        <p:spPr bwMode="auto">
          <a:xfrm>
            <a:off x="761920" y="4720216"/>
            <a:ext cx="596754" cy="529534"/>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r>
              <a:rPr lang="en-US" altLang="zh-CN" dirty="0">
                <a:latin typeface="华文中宋" panose="02010600040101010101" pitchFamily="2" charset="-122"/>
                <a:ea typeface="华文中宋" panose="02010600040101010101" pitchFamily="2" charset="-122"/>
              </a:rPr>
              <a:t>p</a:t>
            </a:r>
            <a:endParaRPr lang="zh-CN" altLang="en-US" dirty="0">
              <a:latin typeface="华文中宋" panose="02010600040101010101" pitchFamily="2" charset="-122"/>
              <a:ea typeface="华文中宋" panose="02010600040101010101" pitchFamily="2" charset="-122"/>
            </a:endParaRPr>
          </a:p>
        </p:txBody>
      </p:sp>
      <p:cxnSp>
        <p:nvCxnSpPr>
          <p:cNvPr id="27" name="直接连接符 26"/>
          <p:cNvCxnSpPr>
            <a:stCxn id="10" idx="1"/>
            <a:endCxn id="26" idx="3"/>
          </p:cNvCxnSpPr>
          <p:nvPr/>
        </p:nvCxnSpPr>
        <p:spPr bwMode="auto">
          <a:xfrm flipH="1">
            <a:off x="1358674" y="4978115"/>
            <a:ext cx="608219" cy="6868"/>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任意多边形 11"/>
          <p:cNvSpPr/>
          <p:nvPr/>
        </p:nvSpPr>
        <p:spPr bwMode="auto">
          <a:xfrm>
            <a:off x="3492708" y="2563318"/>
            <a:ext cx="404735" cy="2428407"/>
          </a:xfrm>
          <a:custGeom>
            <a:avLst/>
            <a:gdLst>
              <a:gd name="connsiteX0" fmla="*/ 0 w 404735"/>
              <a:gd name="connsiteY0" fmla="*/ 2428407 h 2428407"/>
              <a:gd name="connsiteX1" fmla="*/ 269823 w 404735"/>
              <a:gd name="connsiteY1" fmla="*/ 1798820 h 2428407"/>
              <a:gd name="connsiteX2" fmla="*/ 404735 w 404735"/>
              <a:gd name="connsiteY2" fmla="*/ 0 h 2428407"/>
            </a:gdLst>
            <a:ahLst/>
            <a:cxnLst>
              <a:cxn ang="0">
                <a:pos x="connsiteX0" y="connsiteY0"/>
              </a:cxn>
              <a:cxn ang="0">
                <a:pos x="connsiteX1" y="connsiteY1"/>
              </a:cxn>
              <a:cxn ang="0">
                <a:pos x="connsiteX2" y="connsiteY2"/>
              </a:cxn>
            </a:cxnLst>
            <a:rect l="l" t="t" r="r" b="b"/>
            <a:pathLst>
              <a:path w="404735" h="2428407">
                <a:moveTo>
                  <a:pt x="0" y="2428407"/>
                </a:moveTo>
                <a:cubicBezTo>
                  <a:pt x="101183" y="2315980"/>
                  <a:pt x="202367" y="2203554"/>
                  <a:pt x="269823" y="1798820"/>
                </a:cubicBezTo>
                <a:cubicBezTo>
                  <a:pt x="337279" y="1394085"/>
                  <a:pt x="371007" y="697042"/>
                  <a:pt x="404735" y="0"/>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3" name="任意多边形 12"/>
          <p:cNvSpPr/>
          <p:nvPr/>
        </p:nvSpPr>
        <p:spPr bwMode="auto">
          <a:xfrm>
            <a:off x="2300260" y="2398426"/>
            <a:ext cx="457930" cy="2308485"/>
          </a:xfrm>
          <a:custGeom>
            <a:avLst/>
            <a:gdLst>
              <a:gd name="connsiteX0" fmla="*/ 457930 w 457930"/>
              <a:gd name="connsiteY0" fmla="*/ 0 h 2308485"/>
              <a:gd name="connsiteX1" fmla="*/ 8225 w 457930"/>
              <a:gd name="connsiteY1" fmla="*/ 2308485 h 2308485"/>
            </a:gdLst>
            <a:ahLst/>
            <a:cxnLst>
              <a:cxn ang="0">
                <a:pos x="connsiteX0" y="connsiteY0"/>
              </a:cxn>
              <a:cxn ang="0">
                <a:pos x="connsiteX1" y="connsiteY1"/>
              </a:cxn>
            </a:cxnLst>
            <a:rect l="l" t="t" r="r" b="b"/>
            <a:pathLst>
              <a:path w="457930" h="2308485">
                <a:moveTo>
                  <a:pt x="457930" y="0"/>
                </a:moveTo>
                <a:cubicBezTo>
                  <a:pt x="204346" y="990600"/>
                  <a:pt x="-49237" y="1981200"/>
                  <a:pt x="8225" y="2308485"/>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7" name="矩形 16"/>
          <p:cNvSpPr/>
          <p:nvPr/>
        </p:nvSpPr>
        <p:spPr>
          <a:xfrm>
            <a:off x="3119103" y="4875295"/>
            <a:ext cx="569387" cy="261610"/>
          </a:xfrm>
          <a:prstGeom prst="rect">
            <a:avLst/>
          </a:prstGeom>
        </p:spPr>
        <p:txBody>
          <a:bodyPr wrap="none">
            <a:spAutoFit/>
          </a:bodyPr>
          <a:lstStyle/>
          <a:p>
            <a:r>
              <a:rPr lang="en-US" altLang="zh-CN" sz="1100" b="1" dirty="0">
                <a:solidFill>
                  <a:srgbClr val="FF0000"/>
                </a:solidFill>
                <a:latin typeface="华文中宋" panose="02010600040101010101" pitchFamily="2" charset="-122"/>
                <a:ea typeface="华文中宋" panose="02010600040101010101" pitchFamily="2" charset="-122"/>
              </a:rPr>
              <a:t>NULL</a:t>
            </a:r>
            <a:endParaRPr lang="zh-CN" altLang="en-US" sz="1100" dirty="0"/>
          </a:p>
        </p:txBody>
      </p:sp>
      <p:sp>
        <p:nvSpPr>
          <p:cNvPr id="18" name="矩形 17"/>
          <p:cNvSpPr/>
          <p:nvPr/>
        </p:nvSpPr>
        <p:spPr>
          <a:xfrm>
            <a:off x="1825706" y="5421404"/>
            <a:ext cx="3375316" cy="477054"/>
          </a:xfrm>
          <a:prstGeom prst="rect">
            <a:avLst/>
          </a:prstGeom>
          <a:solidFill>
            <a:schemeClr val="tx1">
              <a:lumMod val="40000"/>
              <a:lumOff val="60000"/>
            </a:schemeClr>
          </a:solidFill>
        </p:spPr>
        <p:txBody>
          <a:bodyPr wrap="square">
            <a:spAutoFit/>
          </a:bodyPr>
          <a:lstStyle/>
          <a:p>
            <a:pPr defTabSz="0">
              <a:lnSpc>
                <a:spcPts val="30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(1) p-&gt;link = </a:t>
            </a:r>
            <a:r>
              <a:rPr lang="en-US" altLang="zh-CN" dirty="0" err="1">
                <a:latin typeface="华文中宋" panose="02010600040101010101" pitchFamily="2" charset="-122"/>
                <a:ea typeface="华文中宋" panose="02010600040101010101" pitchFamily="2" charset="-122"/>
              </a:rPr>
              <a:t>plstack</a:t>
            </a:r>
            <a:r>
              <a:rPr lang="en-US" altLang="zh-CN" dirty="0">
                <a:latin typeface="华文中宋" panose="02010600040101010101" pitchFamily="2" charset="-122"/>
                <a:ea typeface="华文中宋" panose="02010600040101010101" pitchFamily="2" charset="-122"/>
              </a:rPr>
              <a:t>-&gt;top;      </a:t>
            </a:r>
          </a:p>
        </p:txBody>
      </p:sp>
      <p:sp>
        <p:nvSpPr>
          <p:cNvPr id="20" name="矩形 19"/>
          <p:cNvSpPr/>
          <p:nvPr/>
        </p:nvSpPr>
        <p:spPr>
          <a:xfrm>
            <a:off x="0" y="3172123"/>
            <a:ext cx="2464804" cy="477054"/>
          </a:xfrm>
          <a:prstGeom prst="rect">
            <a:avLst/>
          </a:prstGeom>
          <a:solidFill>
            <a:schemeClr val="tx1">
              <a:lumMod val="40000"/>
              <a:lumOff val="60000"/>
            </a:schemeClr>
          </a:solidFill>
        </p:spPr>
        <p:txBody>
          <a:bodyPr wrap="square">
            <a:spAutoFit/>
          </a:bodyPr>
          <a:lstStyle/>
          <a:p>
            <a:pPr defTabSz="0">
              <a:lnSpc>
                <a:spcPts val="30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(2) </a:t>
            </a:r>
            <a:r>
              <a:rPr lang="en-US" altLang="zh-CN" dirty="0" err="1">
                <a:latin typeface="华文中宋" panose="02010600040101010101" pitchFamily="2" charset="-122"/>
                <a:ea typeface="华文中宋" panose="02010600040101010101" pitchFamily="2" charset="-122"/>
              </a:rPr>
              <a:t>plstack</a:t>
            </a:r>
            <a:r>
              <a:rPr lang="en-US" altLang="zh-CN" dirty="0">
                <a:latin typeface="华文中宋" panose="02010600040101010101" pitchFamily="2" charset="-122"/>
                <a:ea typeface="华文中宋" panose="02010600040101010101" pitchFamily="2" charset="-122"/>
              </a:rPr>
              <a:t>-&gt;top = p;</a:t>
            </a:r>
          </a:p>
        </p:txBody>
      </p:sp>
    </p:spTree>
    <p:extLst>
      <p:ext uri="{BB962C8B-B14F-4D97-AF65-F5344CB8AC3E}">
        <p14:creationId xmlns:p14="http://schemas.microsoft.com/office/powerpoint/2010/main" val="2210395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xit" presetSubtype="0" fill="hold" grpId="0" nodeType="withEffect">
                                  <p:stCondLst>
                                    <p:cond delay="0"/>
                                  </p:stCondLst>
                                  <p:childTnLst>
                                    <p:animEffect transition="out" filter="fade">
                                      <p:cBhvr>
                                        <p:cTn id="9" dur="500"/>
                                        <p:tgtEl>
                                          <p:spTgt spid="17"/>
                                        </p:tgtEl>
                                      </p:cBhvr>
                                    </p:animEffect>
                                    <p:set>
                                      <p:cBhvr>
                                        <p:cTn id="10" dur="1" fill="hold">
                                          <p:stCondLst>
                                            <p:cond delay="499"/>
                                          </p:stCondLst>
                                        </p:cTn>
                                        <p:tgtEl>
                                          <p:spTgt spid="17"/>
                                        </p:tgtEl>
                                        <p:attrNameLst>
                                          <p:attrName>style.visibility</p:attrName>
                                        </p:attrNameLst>
                                      </p:cBhvr>
                                      <p:to>
                                        <p:strVal val="hidden"/>
                                      </p:to>
                                    </p:set>
                                  </p:childTnLst>
                                </p:cTn>
                              </p:par>
                              <p:par>
                                <p:cTn id="11" presetID="10"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xit" presetSubtype="0" fill="hold" nodeType="withEffect">
                                  <p:stCondLst>
                                    <p:cond delay="0"/>
                                  </p:stCondLst>
                                  <p:childTnLst>
                                    <p:animEffect transition="out" filter="fade">
                                      <p:cBhvr>
                                        <p:cTn id="20" dur="500"/>
                                        <p:tgtEl>
                                          <p:spTgt spid="28"/>
                                        </p:tgtEl>
                                      </p:cBhvr>
                                    </p:animEffect>
                                    <p:set>
                                      <p:cBhvr>
                                        <p:cTn id="21" dur="1" fill="hold">
                                          <p:stCondLst>
                                            <p:cond delay="499"/>
                                          </p:stCondLst>
                                        </p:cTn>
                                        <p:tgtEl>
                                          <p:spTgt spid="28"/>
                                        </p:tgtEl>
                                        <p:attrNameLst>
                                          <p:attrName>style.visibility</p:attrName>
                                        </p:attrNameLst>
                                      </p:cBhvr>
                                      <p:to>
                                        <p:strVal val="hidden"/>
                                      </p:to>
                                    </p:set>
                                  </p:childTnLst>
                                </p:cTn>
                              </p:par>
                              <p:par>
                                <p:cTn id="22" presetID="10"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7" grpId="0"/>
      <p:bldP spid="18" grpId="0" animBg="1"/>
      <p:bldP spid="20"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栈的链接表示</a:t>
            </a:r>
          </a:p>
        </p:txBody>
      </p:sp>
      <p:sp>
        <p:nvSpPr>
          <p:cNvPr id="3" name="内容占位符 2"/>
          <p:cNvSpPr>
            <a:spLocks noGrp="1"/>
          </p:cNvSpPr>
          <p:nvPr>
            <p:ph idx="1"/>
          </p:nvPr>
        </p:nvSpPr>
        <p:spPr>
          <a:xfrm>
            <a:off x="452354" y="1341438"/>
            <a:ext cx="8153400" cy="757185"/>
          </a:xfrm>
        </p:spPr>
        <p:txBody>
          <a:bodyPr/>
          <a:lstStyle/>
          <a:p>
            <a:r>
              <a:rPr lang="zh-CN" altLang="en-US" dirty="0"/>
              <a:t>进栈</a:t>
            </a:r>
            <a:endParaRPr lang="en-US" altLang="zh-CN" dirty="0"/>
          </a:p>
        </p:txBody>
      </p:sp>
      <p:sp>
        <p:nvSpPr>
          <p:cNvPr id="4" name="矩形 3"/>
          <p:cNvSpPr/>
          <p:nvPr/>
        </p:nvSpPr>
        <p:spPr>
          <a:xfrm>
            <a:off x="914400" y="1750010"/>
            <a:ext cx="7848600" cy="4725741"/>
          </a:xfrm>
          <a:prstGeom prst="rect">
            <a:avLst/>
          </a:prstGeom>
          <a:solidFill>
            <a:schemeClr val="tx1">
              <a:lumMod val="20000"/>
              <a:lumOff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void </a:t>
            </a:r>
            <a:r>
              <a:rPr lang="en-US" altLang="zh-CN" sz="2000" dirty="0" err="1">
                <a:latin typeface="华文中宋" panose="02010600040101010101" pitchFamily="2" charset="-122"/>
                <a:ea typeface="华文中宋" panose="02010600040101010101" pitchFamily="2" charset="-122"/>
              </a:rPr>
              <a:t>push_link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PLinkStack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plstack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DataType</a:t>
            </a:r>
            <a:r>
              <a:rPr lang="en-US" altLang="zh-CN" sz="2000" dirty="0">
                <a:latin typeface="华文中宋" panose="02010600040101010101" pitchFamily="2" charset="-122"/>
                <a:ea typeface="华文中宋" panose="02010600040101010101" pitchFamily="2" charset="-122"/>
              </a:rPr>
              <a:t> x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PNode</a:t>
            </a:r>
            <a:r>
              <a:rPr lang="en-US" altLang="zh-CN" sz="2000" dirty="0">
                <a:latin typeface="华文中宋" panose="02010600040101010101" pitchFamily="2" charset="-122"/>
                <a:ea typeface="华文中宋" panose="02010600040101010101" pitchFamily="2" charset="-122"/>
              </a:rPr>
              <a:t> p;</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p = (</a:t>
            </a:r>
            <a:r>
              <a:rPr lang="en-US" altLang="zh-CN" sz="2000" dirty="0" err="1">
                <a:latin typeface="华文中宋" panose="02010600040101010101" pitchFamily="2" charset="-122"/>
                <a:ea typeface="华文中宋" panose="02010600040101010101" pitchFamily="2" charset="-122"/>
              </a:rPr>
              <a:t>PNode</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malloc</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sizeof</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Node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if ( p == NULL )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("Out of space!\n");</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else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p-&gt;info = x;</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p-&gt;link = </a:t>
            </a:r>
            <a:r>
              <a:rPr lang="en-US" altLang="zh-CN" sz="2000" dirty="0" err="1">
                <a:latin typeface="华文中宋" panose="02010600040101010101" pitchFamily="2" charset="-122"/>
                <a:ea typeface="华文中宋" panose="02010600040101010101" pitchFamily="2" charset="-122"/>
              </a:rPr>
              <a:t>plstack</a:t>
            </a:r>
            <a:r>
              <a:rPr lang="en-US" altLang="zh-CN" sz="2000" dirty="0">
                <a:latin typeface="华文中宋" panose="02010600040101010101" pitchFamily="2" charset="-122"/>
                <a:ea typeface="华文中宋" panose="02010600040101010101" pitchFamily="2" charset="-122"/>
              </a:rPr>
              <a:t>-&gt;top;</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plstack</a:t>
            </a:r>
            <a:r>
              <a:rPr lang="en-US" altLang="zh-CN" sz="2000" dirty="0">
                <a:latin typeface="华文中宋" panose="02010600040101010101" pitchFamily="2" charset="-122"/>
                <a:ea typeface="华文中宋" panose="02010600040101010101" pitchFamily="2" charset="-122"/>
              </a:rPr>
              <a:t>-&gt;top = p;</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0464203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栈的链接表示：出栈操作示例</a:t>
            </a:r>
          </a:p>
        </p:txBody>
      </p:sp>
      <p:sp>
        <p:nvSpPr>
          <p:cNvPr id="6" name="矩形 5"/>
          <p:cNvSpPr/>
          <p:nvPr/>
        </p:nvSpPr>
        <p:spPr bwMode="auto">
          <a:xfrm>
            <a:off x="5859375" y="4670213"/>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5083102" y="3790178"/>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8" name="矩形 7"/>
          <p:cNvSpPr/>
          <p:nvPr/>
        </p:nvSpPr>
        <p:spPr bwMode="auto">
          <a:xfrm>
            <a:off x="4195550" y="2910143"/>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9" name="矩形 8"/>
          <p:cNvSpPr/>
          <p:nvPr/>
        </p:nvSpPr>
        <p:spPr bwMode="auto">
          <a:xfrm>
            <a:off x="3545737" y="2030108"/>
            <a:ext cx="1124843"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D</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050310" y="1947732"/>
            <a:ext cx="1041426" cy="694288"/>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415104" y="1963110"/>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92261" y="1434454"/>
            <a:ext cx="1159239"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plStack</a:t>
            </a:r>
            <a:endParaRPr lang="zh-CN" altLang="en-US" sz="2000" dirty="0"/>
          </a:p>
        </p:txBody>
      </p:sp>
      <p:cxnSp>
        <p:nvCxnSpPr>
          <p:cNvPr id="19" name="直接连接符 18"/>
          <p:cNvCxnSpPr>
            <a:endCxn id="14" idx="1"/>
          </p:cNvCxnSpPr>
          <p:nvPr/>
        </p:nvCxnSpPr>
        <p:spPr bwMode="auto">
          <a:xfrm>
            <a:off x="1260264" y="2294876"/>
            <a:ext cx="790046" cy="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2755692" y="2294875"/>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9" name="矩形 38"/>
          <p:cNvSpPr/>
          <p:nvPr/>
        </p:nvSpPr>
        <p:spPr bwMode="auto">
          <a:xfrm>
            <a:off x="6984219" y="4670213"/>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sz="1100" b="1" dirty="0">
                <a:solidFill>
                  <a:srgbClr val="FF0000"/>
                </a:solidFill>
                <a:latin typeface="华文中宋" panose="02010600040101010101" pitchFamily="2" charset="-122"/>
                <a:ea typeface="华文中宋" panose="02010600040101010101" pitchFamily="2" charset="-122"/>
              </a:rPr>
              <a:t>NULL</a:t>
            </a:r>
            <a:endParaRPr lang="zh-CN" altLang="en-US" sz="1100" b="1" dirty="0">
              <a:solidFill>
                <a:srgbClr val="FF0000"/>
              </a:solidFill>
              <a:latin typeface="华文中宋" panose="02010600040101010101" pitchFamily="2" charset="-122"/>
              <a:ea typeface="华文中宋" panose="02010600040101010101" pitchFamily="2" charset="-122"/>
            </a:endParaRPr>
          </a:p>
        </p:txBody>
      </p:sp>
      <p:sp>
        <p:nvSpPr>
          <p:cNvPr id="41" name="文本框 40"/>
          <p:cNvSpPr txBox="1"/>
          <p:nvPr/>
        </p:nvSpPr>
        <p:spPr>
          <a:xfrm>
            <a:off x="2339957" y="1413380"/>
            <a:ext cx="736094"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a:t>top</a:t>
            </a:r>
            <a:endParaRPr lang="zh-CN" altLang="en-US" sz="2000" dirty="0"/>
          </a:p>
        </p:txBody>
      </p:sp>
      <p:sp>
        <p:nvSpPr>
          <p:cNvPr id="44" name="矩形 43"/>
          <p:cNvSpPr/>
          <p:nvPr/>
        </p:nvSpPr>
        <p:spPr bwMode="auto">
          <a:xfrm>
            <a:off x="4670580" y="2030108"/>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5325797" y="2910143"/>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46" name="矩形 45"/>
          <p:cNvSpPr/>
          <p:nvPr/>
        </p:nvSpPr>
        <p:spPr bwMode="auto">
          <a:xfrm>
            <a:off x="6213349" y="3790178"/>
            <a:ext cx="596754" cy="529534"/>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cxnSp>
        <p:nvCxnSpPr>
          <p:cNvPr id="48" name="直接连接符 47"/>
          <p:cNvCxnSpPr/>
          <p:nvPr/>
        </p:nvCxnSpPr>
        <p:spPr bwMode="auto">
          <a:xfrm flipV="1">
            <a:off x="4968957" y="2400739"/>
            <a:ext cx="0" cy="509404"/>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连接符 48"/>
          <p:cNvCxnSpPr/>
          <p:nvPr/>
        </p:nvCxnSpPr>
        <p:spPr bwMode="auto">
          <a:xfrm flipV="1">
            <a:off x="5624174" y="3280774"/>
            <a:ext cx="0" cy="509404"/>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0" name="直接连接符 49"/>
          <p:cNvCxnSpPr/>
          <p:nvPr/>
        </p:nvCxnSpPr>
        <p:spPr bwMode="auto">
          <a:xfrm flipV="1">
            <a:off x="6511726" y="4160809"/>
            <a:ext cx="0" cy="509404"/>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6" name="矩形 25"/>
          <p:cNvSpPr/>
          <p:nvPr/>
        </p:nvSpPr>
        <p:spPr bwMode="auto">
          <a:xfrm>
            <a:off x="6744842" y="1487977"/>
            <a:ext cx="596754" cy="529534"/>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r>
              <a:rPr lang="en-US" altLang="zh-CN" dirty="0">
                <a:latin typeface="华文中宋" panose="02010600040101010101" pitchFamily="2" charset="-122"/>
                <a:ea typeface="华文中宋" panose="02010600040101010101" pitchFamily="2" charset="-122"/>
              </a:rPr>
              <a:t>p</a:t>
            </a:r>
            <a:endParaRPr lang="zh-CN" altLang="en-US" dirty="0">
              <a:latin typeface="华文中宋" panose="02010600040101010101" pitchFamily="2" charset="-122"/>
              <a:ea typeface="华文中宋" panose="02010600040101010101" pitchFamily="2" charset="-122"/>
            </a:endParaRPr>
          </a:p>
        </p:txBody>
      </p:sp>
      <p:cxnSp>
        <p:nvCxnSpPr>
          <p:cNvPr id="27" name="直接连接符 26"/>
          <p:cNvCxnSpPr>
            <a:stCxn id="44" idx="3"/>
            <a:endCxn id="26" idx="1"/>
          </p:cNvCxnSpPr>
          <p:nvPr/>
        </p:nvCxnSpPr>
        <p:spPr bwMode="auto">
          <a:xfrm flipV="1">
            <a:off x="5267334" y="1752744"/>
            <a:ext cx="1477508" cy="542131"/>
          </a:xfrm>
          <a:prstGeom prst="line">
            <a:avLst/>
          </a:prstGeom>
          <a:solidFill>
            <a:schemeClr val="accent1"/>
          </a:solidFill>
          <a:ln w="38100" cap="flat" cmpd="sng" algn="ctr">
            <a:solidFill>
              <a:schemeClr val="tx1"/>
            </a:solidFill>
            <a:prstDash val="solid"/>
            <a:round/>
            <a:headEnd type="arrow"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矩形 17"/>
          <p:cNvSpPr/>
          <p:nvPr/>
        </p:nvSpPr>
        <p:spPr>
          <a:xfrm>
            <a:off x="461566" y="3331523"/>
            <a:ext cx="3375316" cy="477054"/>
          </a:xfrm>
          <a:prstGeom prst="rect">
            <a:avLst/>
          </a:prstGeom>
          <a:solidFill>
            <a:schemeClr val="tx1">
              <a:lumMod val="40000"/>
              <a:lumOff val="60000"/>
            </a:schemeClr>
          </a:solidFill>
        </p:spPr>
        <p:txBody>
          <a:bodyPr wrap="square">
            <a:spAutoFit/>
          </a:bodyPr>
          <a:lstStyle/>
          <a:p>
            <a:pPr defTabSz="0">
              <a:lnSpc>
                <a:spcPts val="30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(1) </a:t>
            </a:r>
            <a:r>
              <a:rPr lang="en-US" altLang="zh-CN" dirty="0" err="1">
                <a:latin typeface="华文中宋" panose="02010600040101010101" pitchFamily="2" charset="-122"/>
                <a:ea typeface="华文中宋" panose="02010600040101010101" pitchFamily="2" charset="-122"/>
              </a:rPr>
              <a:t>plstack</a:t>
            </a:r>
            <a:r>
              <a:rPr lang="en-US" altLang="zh-CN" dirty="0">
                <a:latin typeface="华文中宋" panose="02010600040101010101" pitchFamily="2" charset="-122"/>
                <a:ea typeface="华文中宋" panose="02010600040101010101" pitchFamily="2" charset="-122"/>
              </a:rPr>
              <a:t>-&gt;top=p-&gt;link;      </a:t>
            </a:r>
          </a:p>
        </p:txBody>
      </p:sp>
      <p:sp>
        <p:nvSpPr>
          <p:cNvPr id="20" name="矩形 19"/>
          <p:cNvSpPr/>
          <p:nvPr/>
        </p:nvSpPr>
        <p:spPr>
          <a:xfrm>
            <a:off x="6679196" y="2265141"/>
            <a:ext cx="1490443" cy="477054"/>
          </a:xfrm>
          <a:prstGeom prst="rect">
            <a:avLst/>
          </a:prstGeom>
          <a:solidFill>
            <a:schemeClr val="tx1">
              <a:lumMod val="40000"/>
              <a:lumOff val="60000"/>
            </a:schemeClr>
          </a:solidFill>
        </p:spPr>
        <p:txBody>
          <a:bodyPr wrap="square">
            <a:spAutoFit/>
          </a:bodyPr>
          <a:lstStyle/>
          <a:p>
            <a:pPr defTabSz="0">
              <a:lnSpc>
                <a:spcPts val="30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(2) free(p);</a:t>
            </a:r>
          </a:p>
        </p:txBody>
      </p:sp>
      <p:sp>
        <p:nvSpPr>
          <p:cNvPr id="5" name="任意多边形 4"/>
          <p:cNvSpPr/>
          <p:nvPr/>
        </p:nvSpPr>
        <p:spPr bwMode="auto">
          <a:xfrm>
            <a:off x="2698230" y="2488367"/>
            <a:ext cx="1528996" cy="795359"/>
          </a:xfrm>
          <a:custGeom>
            <a:avLst/>
            <a:gdLst>
              <a:gd name="connsiteX0" fmla="*/ 0 w 1528996"/>
              <a:gd name="connsiteY0" fmla="*/ 0 h 795359"/>
              <a:gd name="connsiteX1" fmla="*/ 704537 w 1528996"/>
              <a:gd name="connsiteY1" fmla="*/ 704538 h 795359"/>
              <a:gd name="connsiteX2" fmla="*/ 1528996 w 1528996"/>
              <a:gd name="connsiteY2" fmla="*/ 764499 h 795359"/>
            </a:gdLst>
            <a:ahLst/>
            <a:cxnLst>
              <a:cxn ang="0">
                <a:pos x="connsiteX0" y="connsiteY0"/>
              </a:cxn>
              <a:cxn ang="0">
                <a:pos x="connsiteX1" y="connsiteY1"/>
              </a:cxn>
              <a:cxn ang="0">
                <a:pos x="connsiteX2" y="connsiteY2"/>
              </a:cxn>
            </a:cxnLst>
            <a:rect l="l" t="t" r="r" b="b"/>
            <a:pathLst>
              <a:path w="1528996" h="795359">
                <a:moveTo>
                  <a:pt x="0" y="0"/>
                </a:moveTo>
                <a:cubicBezTo>
                  <a:pt x="224852" y="288561"/>
                  <a:pt x="449704" y="577122"/>
                  <a:pt x="704537" y="704538"/>
                </a:cubicBezTo>
                <a:cubicBezTo>
                  <a:pt x="959370" y="831954"/>
                  <a:pt x="1244183" y="798226"/>
                  <a:pt x="1528996" y="764499"/>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1709471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xit" presetSubtype="0" fill="hold" nodeType="withEffect">
                                  <p:stCondLst>
                                    <p:cond delay="0"/>
                                  </p:stCondLst>
                                  <p:childTnLst>
                                    <p:animEffect transition="out" filter="fade">
                                      <p:cBhvr>
                                        <p:cTn id="12" dur="500"/>
                                        <p:tgtEl>
                                          <p:spTgt spid="28"/>
                                        </p:tgtEl>
                                      </p:cBhvr>
                                    </p:animEffect>
                                    <p:set>
                                      <p:cBhvr>
                                        <p:cTn id="13" dur="1" fill="hold">
                                          <p:stCondLst>
                                            <p:cond delay="499"/>
                                          </p:stCondLst>
                                        </p:cTn>
                                        <p:tgtEl>
                                          <p:spTgt spid="28"/>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0" nodeType="clickEffect">
                                  <p:stCondLst>
                                    <p:cond delay="0"/>
                                  </p:stCondLst>
                                  <p:childTnLst>
                                    <p:animEffect transition="out" filter="fade">
                                      <p:cBhvr>
                                        <p:cTn id="17" dur="500"/>
                                        <p:tgtEl>
                                          <p:spTgt spid="9"/>
                                        </p:tgtEl>
                                      </p:cBhvr>
                                    </p:animEffect>
                                    <p:set>
                                      <p:cBhvr>
                                        <p:cTn id="18" dur="1" fill="hold">
                                          <p:stCondLst>
                                            <p:cond delay="499"/>
                                          </p:stCondLst>
                                        </p:cTn>
                                        <p:tgtEl>
                                          <p:spTgt spid="9"/>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par>
                                <p:cTn id="22" presetID="10" presetClass="exit" presetSubtype="0" fill="hold" grpId="0" nodeType="withEffect">
                                  <p:stCondLst>
                                    <p:cond delay="0"/>
                                  </p:stCondLst>
                                  <p:childTnLst>
                                    <p:animEffect transition="out" filter="fade">
                                      <p:cBhvr>
                                        <p:cTn id="23" dur="500"/>
                                        <p:tgtEl>
                                          <p:spTgt spid="44"/>
                                        </p:tgtEl>
                                      </p:cBhvr>
                                    </p:animEffect>
                                    <p:set>
                                      <p:cBhvr>
                                        <p:cTn id="24" dur="1" fill="hold">
                                          <p:stCondLst>
                                            <p:cond delay="499"/>
                                          </p:stCondLst>
                                        </p:cTn>
                                        <p:tgtEl>
                                          <p:spTgt spid="44"/>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500"/>
                                        <p:tgtEl>
                                          <p:spTgt spid="48"/>
                                        </p:tgtEl>
                                      </p:cBhvr>
                                    </p:animEffect>
                                    <p:set>
                                      <p:cBhvr>
                                        <p:cTn id="27" dur="1" fill="hold">
                                          <p:stCondLst>
                                            <p:cond delay="499"/>
                                          </p:stCondLst>
                                        </p:cTn>
                                        <p:tgtEl>
                                          <p:spTgt spid="48"/>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27"/>
                                        </p:tgtEl>
                                      </p:cBhvr>
                                    </p:animEffect>
                                    <p:set>
                                      <p:cBhvr>
                                        <p:cTn id="30" dur="1" fill="hold">
                                          <p:stCondLst>
                                            <p:cond delay="499"/>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4" grpId="0" animBg="1"/>
      <p:bldP spid="18" grpId="0" animBg="1"/>
      <p:bldP spid="20"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第三个问题</a:t>
            </a:r>
          </a:p>
        </p:txBody>
      </p:sp>
      <p:sp>
        <p:nvSpPr>
          <p:cNvPr id="4" name="文本框 3">
            <a:extLst>
              <a:ext uri="{FF2B5EF4-FFF2-40B4-BE49-F238E27FC236}">
                <a16:creationId xmlns:a16="http://schemas.microsoft.com/office/drawing/2014/main" id="{0189163B-1A12-054A-4873-FB965289F19D}"/>
              </a:ext>
            </a:extLst>
          </p:cNvPr>
          <p:cNvSpPr txBox="1"/>
          <p:nvPr/>
        </p:nvSpPr>
        <p:spPr>
          <a:xfrm>
            <a:off x="76200" y="1279249"/>
            <a:ext cx="8996362" cy="2554545"/>
          </a:xfrm>
          <a:prstGeom prst="rect">
            <a:avLst/>
          </a:prstGeom>
          <a:noFill/>
        </p:spPr>
        <p:txBody>
          <a:bodyPr wrap="square">
            <a:spAutoFit/>
          </a:bodyPr>
          <a:lstStyle/>
          <a:p>
            <a:r>
              <a:rPr lang="zh-CN" altLang="en-US" sz="2000" b="0" i="0" dirty="0">
                <a:solidFill>
                  <a:srgbClr val="555666"/>
                </a:solidFill>
                <a:effectLst/>
                <a:latin typeface="微软雅黑" panose="020B0503020204020204" pitchFamily="34" charset="-122"/>
                <a:ea typeface="微软雅黑" panose="020B0503020204020204" pitchFamily="34" charset="-122"/>
              </a:rPr>
              <a:t>设停车场是一个可以停放</a:t>
            </a:r>
            <a:r>
              <a:rPr lang="en-US" altLang="zh-CN" sz="2000" b="0" i="0" dirty="0">
                <a:solidFill>
                  <a:srgbClr val="555666"/>
                </a:solidFill>
                <a:effectLst/>
                <a:latin typeface="微软雅黑" panose="020B0503020204020204" pitchFamily="34" charset="-122"/>
                <a:ea typeface="微软雅黑" panose="020B0503020204020204" pitchFamily="34" charset="-122"/>
              </a:rPr>
              <a:t>n</a:t>
            </a:r>
            <a:r>
              <a:rPr lang="zh-CN" altLang="en-US" sz="2000" b="0" i="0" dirty="0">
                <a:solidFill>
                  <a:srgbClr val="555666"/>
                </a:solidFill>
                <a:effectLst/>
                <a:latin typeface="微软雅黑" panose="020B0503020204020204" pitchFamily="34" charset="-122"/>
                <a:ea typeface="微软雅黑" panose="020B0503020204020204" pitchFamily="34" charset="-122"/>
              </a:rPr>
              <a:t>辆汽车的狭长通道，且只有一个大门可供汽车进出。汽车在停车场内按车辆到达时间的先后顺序，依次由北向南排列（大门在最南端，最先到达的第一辆汽车停放在车场的最北端）。</a:t>
            </a:r>
            <a:endParaRPr lang="en-US" altLang="zh-CN" sz="2000" b="0" i="0" dirty="0">
              <a:solidFill>
                <a:srgbClr val="555666"/>
              </a:solidFill>
              <a:effectLst/>
              <a:latin typeface="微软雅黑" panose="020B0503020204020204" pitchFamily="34" charset="-122"/>
              <a:ea typeface="微软雅黑" panose="020B0503020204020204" pitchFamily="34" charset="-122"/>
            </a:endParaRPr>
          </a:p>
          <a:p>
            <a:r>
              <a:rPr lang="zh-CN" altLang="en-US" sz="2000" b="0" i="0" dirty="0">
                <a:solidFill>
                  <a:srgbClr val="555666"/>
                </a:solidFill>
                <a:effectLst/>
                <a:latin typeface="微软雅黑" panose="020B0503020204020204" pitchFamily="34" charset="-122"/>
                <a:ea typeface="微软雅黑" panose="020B0503020204020204" pitchFamily="34" charset="-122"/>
              </a:rPr>
              <a:t>若车场内已停满</a:t>
            </a:r>
            <a:r>
              <a:rPr lang="en-US" altLang="zh-CN" sz="2000" b="0" i="0" dirty="0">
                <a:solidFill>
                  <a:srgbClr val="555666"/>
                </a:solidFill>
                <a:effectLst/>
                <a:latin typeface="微软雅黑" panose="020B0503020204020204" pitchFamily="34" charset="-122"/>
                <a:ea typeface="微软雅黑" panose="020B0503020204020204" pitchFamily="34" charset="-122"/>
              </a:rPr>
              <a:t>n</a:t>
            </a:r>
            <a:r>
              <a:rPr lang="zh-CN" altLang="en-US" sz="2000" b="0" i="0" dirty="0">
                <a:solidFill>
                  <a:srgbClr val="555666"/>
                </a:solidFill>
                <a:effectLst/>
                <a:latin typeface="微软雅黑" panose="020B0503020204020204" pitchFamily="34" charset="-122"/>
                <a:ea typeface="微软雅黑" panose="020B0503020204020204" pitchFamily="34" charset="-122"/>
              </a:rPr>
              <a:t>辆车，那么后来的汽车只能在门外的便道上等候，一旦有车开走，则排在便道上的第一辆车即可开入；当停车场内某辆汽车要离开时，在它之后进入的车辆必须先退出停车场按顺序开入临时停放道为其让路，待其开出大门外后，再按原次序进入车场，每辆停放在停车场的汽车在它离开停车场时必须按其停留的时间长短缴纳费用（从进入停车场开始计费）。</a:t>
            </a:r>
          </a:p>
        </p:txBody>
      </p:sp>
      <p:pic>
        <p:nvPicPr>
          <p:cNvPr id="5" name="图片 4">
            <a:extLst>
              <a:ext uri="{FF2B5EF4-FFF2-40B4-BE49-F238E27FC236}">
                <a16:creationId xmlns:a16="http://schemas.microsoft.com/office/drawing/2014/main" id="{29EA338C-2402-A841-46BC-482CBAF4B026}"/>
              </a:ext>
            </a:extLst>
          </p:cNvPr>
          <p:cNvPicPr>
            <a:picLocks noChangeAspect="1"/>
          </p:cNvPicPr>
          <p:nvPr/>
        </p:nvPicPr>
        <p:blipFill>
          <a:blip r:embed="rId2"/>
          <a:stretch>
            <a:fillRect/>
          </a:stretch>
        </p:blipFill>
        <p:spPr>
          <a:xfrm>
            <a:off x="2339585" y="3833793"/>
            <a:ext cx="4464829" cy="3024207"/>
          </a:xfrm>
          <a:prstGeom prst="rect">
            <a:avLst/>
          </a:prstGeom>
        </p:spPr>
      </p:pic>
    </p:spTree>
    <p:extLst>
      <p:ext uri="{BB962C8B-B14F-4D97-AF65-F5344CB8AC3E}">
        <p14:creationId xmlns:p14="http://schemas.microsoft.com/office/powerpoint/2010/main" val="6697354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栈的链接表示</a:t>
            </a:r>
          </a:p>
        </p:txBody>
      </p:sp>
      <p:sp>
        <p:nvSpPr>
          <p:cNvPr id="3" name="内容占位符 2"/>
          <p:cNvSpPr>
            <a:spLocks noGrp="1"/>
          </p:cNvSpPr>
          <p:nvPr>
            <p:ph idx="1"/>
          </p:nvPr>
        </p:nvSpPr>
        <p:spPr>
          <a:xfrm>
            <a:off x="452354" y="1341438"/>
            <a:ext cx="8153400" cy="476029"/>
          </a:xfrm>
        </p:spPr>
        <p:txBody>
          <a:bodyPr/>
          <a:lstStyle/>
          <a:p>
            <a:r>
              <a:rPr lang="zh-CN" altLang="en-US" dirty="0"/>
              <a:t>出栈</a:t>
            </a:r>
            <a:endParaRPr lang="en-US" altLang="zh-CN" dirty="0"/>
          </a:p>
        </p:txBody>
      </p:sp>
      <p:sp>
        <p:nvSpPr>
          <p:cNvPr id="4" name="矩形 3"/>
          <p:cNvSpPr/>
          <p:nvPr/>
        </p:nvSpPr>
        <p:spPr>
          <a:xfrm>
            <a:off x="1259174" y="1817467"/>
            <a:ext cx="7689954" cy="4613314"/>
          </a:xfrm>
          <a:prstGeom prst="rect">
            <a:avLst/>
          </a:prstGeom>
          <a:solidFill>
            <a:schemeClr val="tx1">
              <a:lumMod val="20000"/>
              <a:lumOff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void </a:t>
            </a:r>
            <a:r>
              <a:rPr lang="en-US" altLang="zh-CN" sz="2000" dirty="0" err="1">
                <a:latin typeface="华文中宋" panose="02010600040101010101" pitchFamily="2" charset="-122"/>
                <a:ea typeface="华文中宋" panose="02010600040101010101" pitchFamily="2" charset="-122"/>
              </a:rPr>
              <a:t>pop_link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PLinkStack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plstack</a:t>
            </a:r>
            <a:r>
              <a:rPr lang="en-US" altLang="zh-CN" sz="2000" dirty="0">
                <a:latin typeface="华文中宋" panose="02010600040101010101" pitchFamily="2" charset="-122"/>
                <a:ea typeface="华文中宋" panose="02010600040101010101" pitchFamily="2" charset="-122"/>
              </a:rPr>
              <a:t>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PNode</a:t>
            </a:r>
            <a:r>
              <a:rPr lang="en-US" altLang="zh-CN" sz="2000" dirty="0">
                <a:latin typeface="华文中宋" panose="02010600040101010101" pitchFamily="2" charset="-122"/>
                <a:ea typeface="华文中宋" panose="02010600040101010101" pitchFamily="2" charset="-122"/>
              </a:rPr>
              <a:t> p;</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plstack</a:t>
            </a:r>
            <a:r>
              <a:rPr lang="en-US" altLang="zh-CN" sz="2000" dirty="0">
                <a:latin typeface="华文中宋" panose="02010600040101010101" pitchFamily="2" charset="-122"/>
                <a:ea typeface="华文中宋" panose="02010600040101010101" pitchFamily="2" charset="-122"/>
              </a:rPr>
              <a:t>-&gt;top==NULL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 "Empty stack pop.\n"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else{</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p = </a:t>
            </a:r>
            <a:r>
              <a:rPr lang="en-US" altLang="zh-CN" sz="2000" dirty="0" err="1">
                <a:latin typeface="华文中宋" panose="02010600040101010101" pitchFamily="2" charset="-122"/>
                <a:ea typeface="华文中宋" panose="02010600040101010101" pitchFamily="2" charset="-122"/>
              </a:rPr>
              <a:t>plstack</a:t>
            </a:r>
            <a:r>
              <a:rPr lang="en-US" altLang="zh-CN" sz="2000" dirty="0">
                <a:latin typeface="华文中宋" panose="02010600040101010101" pitchFamily="2" charset="-122"/>
                <a:ea typeface="华文中宋" panose="02010600040101010101" pitchFamily="2" charset="-122"/>
              </a:rPr>
              <a:t>-&gt;top;</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plstack</a:t>
            </a:r>
            <a:r>
              <a:rPr lang="en-US" altLang="zh-CN" sz="2000" dirty="0">
                <a:latin typeface="华文中宋" panose="02010600040101010101" pitchFamily="2" charset="-122"/>
                <a:ea typeface="华文中宋" panose="02010600040101010101" pitchFamily="2" charset="-122"/>
              </a:rPr>
              <a:t>-&gt;top = </a:t>
            </a:r>
            <a:r>
              <a:rPr lang="en-US" altLang="zh-CN" sz="2000" dirty="0" err="1">
                <a:latin typeface="华文中宋" panose="02010600040101010101" pitchFamily="2" charset="-122"/>
                <a:ea typeface="华文中宋" panose="02010600040101010101" pitchFamily="2" charset="-122"/>
              </a:rPr>
              <a:t>plstack</a:t>
            </a:r>
            <a:r>
              <a:rPr lang="en-US" altLang="zh-CN" sz="2000" dirty="0">
                <a:latin typeface="华文中宋" panose="02010600040101010101" pitchFamily="2" charset="-122"/>
                <a:ea typeface="华文中宋" panose="02010600040101010101" pitchFamily="2" charset="-122"/>
              </a:rPr>
              <a:t>-&gt;top-&gt;link;</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free(p);</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6791106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栈的链接表示</a:t>
            </a:r>
          </a:p>
        </p:txBody>
      </p:sp>
      <p:sp>
        <p:nvSpPr>
          <p:cNvPr id="3" name="内容占位符 2"/>
          <p:cNvSpPr>
            <a:spLocks noGrp="1"/>
          </p:cNvSpPr>
          <p:nvPr>
            <p:ph idx="1"/>
          </p:nvPr>
        </p:nvSpPr>
        <p:spPr>
          <a:xfrm>
            <a:off x="452354" y="1341439"/>
            <a:ext cx="8153400" cy="682234"/>
          </a:xfrm>
        </p:spPr>
        <p:txBody>
          <a:bodyPr/>
          <a:lstStyle/>
          <a:p>
            <a:r>
              <a:rPr lang="zh-CN" altLang="en-US" dirty="0"/>
              <a:t>取栈顶元素</a:t>
            </a:r>
            <a:endParaRPr lang="en-US" altLang="zh-CN" dirty="0"/>
          </a:p>
        </p:txBody>
      </p:sp>
      <p:sp>
        <p:nvSpPr>
          <p:cNvPr id="4" name="矩形 3"/>
          <p:cNvSpPr/>
          <p:nvPr/>
        </p:nvSpPr>
        <p:spPr>
          <a:xfrm>
            <a:off x="1439057" y="2423724"/>
            <a:ext cx="6280878" cy="2970643"/>
          </a:xfrm>
          <a:prstGeom prst="rect">
            <a:avLst/>
          </a:prstGeom>
          <a:solidFill>
            <a:schemeClr val="tx1">
              <a:lumMod val="20000"/>
              <a:lumOff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pPr defTabSz="0">
              <a:lnSpc>
                <a:spcPts val="3000"/>
              </a:lnSpc>
              <a:spcBef>
                <a:spcPts val="700"/>
              </a:spcBef>
              <a:buClr>
                <a:schemeClr val="accent2"/>
              </a:buClr>
              <a:buSzPct val="60000"/>
              <a:buFont typeface="Wingdings" pitchFamily="2" charset="2"/>
              <a:buNone/>
            </a:pPr>
            <a:r>
              <a:rPr lang="en-US" altLang="zh-CN" sz="2000" dirty="0" err="1">
                <a:latin typeface="华文中宋" panose="02010600040101010101" pitchFamily="2" charset="-122"/>
                <a:ea typeface="华文中宋" panose="02010600040101010101" pitchFamily="2" charset="-122"/>
              </a:rPr>
              <a:t>DataType</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top_link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PLinkStack</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plstack</a:t>
            </a:r>
            <a:r>
              <a:rPr lang="en-US" altLang="zh-CN" sz="2000" dirty="0">
                <a:latin typeface="华文中宋" panose="02010600040101010101" pitchFamily="2" charset="-122"/>
                <a:ea typeface="华文中宋" panose="02010600040101010101" pitchFamily="2" charset="-122"/>
              </a:rPr>
              <a:t>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pastack</a:t>
            </a:r>
            <a:r>
              <a:rPr lang="en-US" altLang="zh-CN" sz="2000" dirty="0">
                <a:latin typeface="华文中宋" panose="02010600040101010101" pitchFamily="2" charset="-122"/>
                <a:ea typeface="华文中宋" panose="02010600040101010101" pitchFamily="2" charset="-122"/>
              </a:rPr>
              <a:t>-&gt;top == NULL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 "Stack is empty!\n"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else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return (</a:t>
            </a:r>
            <a:r>
              <a:rPr lang="en-US" altLang="zh-CN" sz="2000" dirty="0" err="1">
                <a:latin typeface="华文中宋" panose="02010600040101010101" pitchFamily="2" charset="-122"/>
                <a:ea typeface="华文中宋" panose="02010600040101010101" pitchFamily="2" charset="-122"/>
              </a:rPr>
              <a:t>plstack</a:t>
            </a:r>
            <a:r>
              <a:rPr lang="en-US" altLang="zh-CN" sz="2000" dirty="0">
                <a:latin typeface="华文中宋" panose="02010600040101010101" pitchFamily="2" charset="-122"/>
                <a:ea typeface="华文中宋" panose="02010600040101010101" pitchFamily="2" charset="-122"/>
              </a:rPr>
              <a:t>-&gt;top-&gt;info);</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42887407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栈的实现</a:t>
            </a:r>
            <a:endParaRPr lang="zh-CN" altLang="en-US" dirty="0">
              <a:solidFill>
                <a:srgbClr val="555555"/>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队列的应用</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队列及其实现</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FF0000"/>
                  </a:solidFill>
                  <a:latin typeface="黑体" pitchFamily="49" charset="-122"/>
                  <a:ea typeface="黑体" pitchFamily="49" charset="-122"/>
                  <a:sym typeface="微软雅黑" pitchFamily="34" charset="-122"/>
                </a:rPr>
                <a:t>栈的应用</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342" cy="254"/>
            </a:xfrm>
            <a:prstGeom prst="rect">
              <a:avLst/>
            </a:prstGeom>
            <a:noFill/>
            <a:ln w="9525">
              <a:noFill/>
              <a:miter lim="800000"/>
              <a:headEnd/>
              <a:tailEnd/>
            </a:ln>
          </p:spPr>
          <p:txBody>
            <a:bodyPr wrap="square">
              <a:spAutoFit/>
            </a:bodyPr>
            <a:lstStyle/>
            <a:p>
              <a:pPr algn="ctr"/>
              <a:r>
                <a:rPr lang="zh-CN" altLang="en-US" sz="2400" dirty="0">
                  <a:solidFill>
                    <a:srgbClr val="555555"/>
                  </a:solidFill>
                  <a:latin typeface="黑体" pitchFamily="49" charset="-122"/>
                  <a:ea typeface="黑体" pitchFamily="49" charset="-122"/>
                  <a:sym typeface="微软雅黑" pitchFamily="34" charset="-122"/>
                </a:rPr>
                <a:t> 栈的定义与抽象数据类型</a:t>
              </a:r>
              <a:endParaRPr lang="zh-CN" altLang="en-US" sz="2400" dirty="0">
                <a:solidFill>
                  <a:srgbClr val="555555"/>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21523437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a:t>
            </a:r>
          </a:p>
        </p:txBody>
      </p:sp>
      <p:sp>
        <p:nvSpPr>
          <p:cNvPr id="3" name="内容占位符 2"/>
          <p:cNvSpPr>
            <a:spLocks noGrp="1"/>
          </p:cNvSpPr>
          <p:nvPr>
            <p:ph idx="1"/>
          </p:nvPr>
        </p:nvSpPr>
        <p:spPr>
          <a:xfrm>
            <a:off x="452354" y="1341438"/>
            <a:ext cx="8153400" cy="4784725"/>
          </a:xfrm>
        </p:spPr>
        <p:txBody>
          <a:bodyPr/>
          <a:lstStyle/>
          <a:p>
            <a:r>
              <a:rPr lang="zh-CN" altLang="en-US" dirty="0"/>
              <a:t>案例</a:t>
            </a:r>
            <a:r>
              <a:rPr lang="en-US" altLang="zh-CN" dirty="0"/>
              <a:t>1</a:t>
            </a:r>
            <a:r>
              <a:rPr lang="zh-CN" altLang="en-US" dirty="0"/>
              <a:t>：栈与递归</a:t>
            </a:r>
          </a:p>
          <a:p>
            <a:r>
              <a:rPr lang="zh-CN" altLang="en-US" dirty="0"/>
              <a:t>案例</a:t>
            </a:r>
            <a:r>
              <a:rPr lang="en-US" altLang="zh-CN" dirty="0"/>
              <a:t>2</a:t>
            </a:r>
            <a:r>
              <a:rPr lang="zh-CN" altLang="en-US" dirty="0"/>
              <a:t>：迷宫问题</a:t>
            </a:r>
          </a:p>
          <a:p>
            <a:endParaRPr lang="en-US" altLang="zh-CN" dirty="0"/>
          </a:p>
        </p:txBody>
      </p:sp>
    </p:spTree>
    <p:extLst>
      <p:ext uri="{BB962C8B-B14F-4D97-AF65-F5344CB8AC3E}">
        <p14:creationId xmlns:p14="http://schemas.microsoft.com/office/powerpoint/2010/main" val="17339517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栈的应用：栈与递归</a:t>
            </a:r>
          </a:p>
        </p:txBody>
      </p:sp>
      <p:sp>
        <p:nvSpPr>
          <p:cNvPr id="3" name="内容占位符 2"/>
          <p:cNvSpPr>
            <a:spLocks noGrp="1"/>
          </p:cNvSpPr>
          <p:nvPr>
            <p:ph idx="1"/>
          </p:nvPr>
        </p:nvSpPr>
        <p:spPr>
          <a:xfrm>
            <a:off x="452354" y="1341438"/>
            <a:ext cx="8153400" cy="562313"/>
          </a:xfrm>
        </p:spPr>
        <p:txBody>
          <a:bodyPr/>
          <a:lstStyle/>
          <a:p>
            <a:r>
              <a:rPr lang="zh-CN" altLang="en-US" dirty="0"/>
              <a:t>函数嵌套与递归</a:t>
            </a:r>
            <a:endParaRPr lang="en-US" altLang="zh-CN" dirty="0"/>
          </a:p>
        </p:txBody>
      </p:sp>
      <p:sp>
        <p:nvSpPr>
          <p:cNvPr id="4" name="内容占位符 2"/>
          <p:cNvSpPr txBox="1">
            <a:spLocks/>
          </p:cNvSpPr>
          <p:nvPr/>
        </p:nvSpPr>
        <p:spPr bwMode="auto">
          <a:xfrm>
            <a:off x="227502" y="5106468"/>
            <a:ext cx="8153400" cy="56231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CN" dirty="0"/>
          </a:p>
        </p:txBody>
      </p:sp>
      <p:sp>
        <p:nvSpPr>
          <p:cNvPr id="5" name="文本框 4"/>
          <p:cNvSpPr txBox="1"/>
          <p:nvPr/>
        </p:nvSpPr>
        <p:spPr>
          <a:xfrm>
            <a:off x="609601" y="2132075"/>
            <a:ext cx="2853128" cy="3170099"/>
          </a:xfrm>
          <a:prstGeom prst="rect">
            <a:avLst/>
          </a:prstGeom>
          <a:solidFill>
            <a:schemeClr val="accent1">
              <a:lumMod val="60000"/>
              <a:lumOff val="40000"/>
            </a:schemeClr>
          </a:solid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void rout(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a )</a:t>
            </a:r>
          </a:p>
          <a:p>
            <a:r>
              <a:rPr lang="en-US" altLang="zh-CN" sz="2000" dirty="0">
                <a:latin typeface="华文中宋" panose="02010600040101010101" pitchFamily="2" charset="-122"/>
                <a:ea typeface="华文中宋" panose="02010600040101010101" pitchFamily="2" charset="-122"/>
              </a:rPr>
              <a:t>{   …  }</a:t>
            </a:r>
          </a:p>
          <a:p>
            <a:endParaRPr lang="en-US" altLang="zh-CN" sz="2000" dirty="0">
              <a:latin typeface="华文中宋" panose="02010600040101010101" pitchFamily="2" charset="-122"/>
              <a:ea typeface="华文中宋" panose="02010600040101010101" pitchFamily="2" charset="-122"/>
            </a:endParaRPr>
          </a:p>
          <a:p>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sub(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x )</a:t>
            </a:r>
          </a:p>
          <a:p>
            <a:r>
              <a:rPr lang="en-US" altLang="zh-CN" sz="2000" dirty="0">
                <a:latin typeface="华文中宋" panose="02010600040101010101" pitchFamily="2" charset="-122"/>
                <a:ea typeface="华文中宋" panose="02010600040101010101" pitchFamily="2" charset="-122"/>
              </a:rPr>
              <a:t>{</a:t>
            </a:r>
          </a:p>
          <a:p>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a:t>
            </a:r>
            <a:r>
              <a:rPr lang="en-US" altLang="zh-CN" sz="2000" dirty="0">
                <a:solidFill>
                  <a:srgbClr val="FF0000"/>
                </a:solidFill>
                <a:latin typeface="华文中宋" panose="02010600040101010101" pitchFamily="2" charset="-122"/>
                <a:ea typeface="华文中宋" panose="02010600040101010101" pitchFamily="2" charset="-122"/>
              </a:rPr>
              <a:t>rout(x);</a:t>
            </a:r>
          </a:p>
          <a:p>
            <a:r>
              <a:rPr lang="en-US" altLang="zh-CN" sz="2000" dirty="0">
                <a:latin typeface="华文中宋" panose="02010600040101010101" pitchFamily="2" charset="-122"/>
                <a:ea typeface="华文中宋" panose="02010600040101010101" pitchFamily="2" charset="-122"/>
              </a:rPr>
              <a:t>   … </a:t>
            </a:r>
          </a:p>
          <a:p>
            <a:r>
              <a:rPr lang="en-US" altLang="zh-CN" sz="2000" dirty="0">
                <a:latin typeface="华文中宋" panose="02010600040101010101" pitchFamily="2" charset="-122"/>
                <a:ea typeface="华文中宋" panose="02010600040101010101" pitchFamily="2" charset="-122"/>
              </a:rPr>
              <a:t>}</a:t>
            </a:r>
          </a:p>
          <a:p>
            <a:endParaRPr lang="en-US" altLang="zh-CN" sz="2000" dirty="0">
              <a:latin typeface="华文中宋" panose="02010600040101010101" pitchFamily="2" charset="-122"/>
              <a:ea typeface="华文中宋" panose="02010600040101010101" pitchFamily="2" charset="-122"/>
            </a:endParaRPr>
          </a:p>
        </p:txBody>
      </p:sp>
      <p:sp>
        <p:nvSpPr>
          <p:cNvPr id="6" name="文本框 5"/>
          <p:cNvSpPr txBox="1"/>
          <p:nvPr/>
        </p:nvSpPr>
        <p:spPr>
          <a:xfrm>
            <a:off x="5334001" y="2132074"/>
            <a:ext cx="2853128" cy="2246769"/>
          </a:xfrm>
          <a:prstGeom prst="rect">
            <a:avLst/>
          </a:prstGeom>
          <a:solidFill>
            <a:schemeClr val="accent1">
              <a:lumMod val="60000"/>
              <a:lumOff val="40000"/>
            </a:schemeClr>
          </a:solidFill>
        </p:spPr>
        <p:txBody>
          <a:bodyPr wrap="square" rtlCol="0">
            <a:spAutoFit/>
          </a:bodyPr>
          <a:lstStyle/>
          <a:p>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sub(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x )</a:t>
            </a:r>
          </a:p>
          <a:p>
            <a:r>
              <a:rPr lang="en-US" altLang="zh-CN" sz="2000" dirty="0">
                <a:latin typeface="华文中宋" panose="02010600040101010101" pitchFamily="2" charset="-122"/>
                <a:ea typeface="华文中宋" panose="02010600040101010101" pitchFamily="2" charset="-122"/>
              </a:rPr>
              <a:t>{</a:t>
            </a:r>
          </a:p>
          <a:p>
            <a:r>
              <a:rPr lang="en-US" altLang="zh-CN" sz="2000" dirty="0">
                <a:latin typeface="华文中宋" panose="02010600040101010101" pitchFamily="2" charset="-122"/>
                <a:ea typeface="华文中宋" panose="02010600040101010101" pitchFamily="2" charset="-122"/>
              </a:rPr>
              <a:t>   …</a:t>
            </a:r>
          </a:p>
          <a:p>
            <a:r>
              <a:rPr lang="en-US" altLang="zh-CN" sz="2000" dirty="0">
                <a:latin typeface="华文中宋" panose="02010600040101010101" pitchFamily="2" charset="-122"/>
                <a:ea typeface="华文中宋" panose="02010600040101010101" pitchFamily="2" charset="-122"/>
              </a:rPr>
              <a:t>   y = </a:t>
            </a:r>
            <a:r>
              <a:rPr lang="en-US" altLang="zh-CN" sz="2000" dirty="0" err="1">
                <a:latin typeface="华文中宋" panose="02010600040101010101" pitchFamily="2" charset="-122"/>
                <a:ea typeface="华文中宋" panose="02010600040101010101" pitchFamily="2" charset="-122"/>
              </a:rPr>
              <a:t>func</a:t>
            </a:r>
            <a:r>
              <a:rPr lang="en-US" altLang="zh-CN" sz="2000" dirty="0">
                <a:latin typeface="华文中宋" panose="02010600040101010101" pitchFamily="2" charset="-122"/>
                <a:ea typeface="华文中宋" panose="02010600040101010101" pitchFamily="2" charset="-122"/>
              </a:rPr>
              <a:t>(x);</a:t>
            </a:r>
          </a:p>
          <a:p>
            <a:r>
              <a:rPr lang="en-US" altLang="zh-CN" sz="2000" dirty="0">
                <a:latin typeface="华文中宋" panose="02010600040101010101" pitchFamily="2" charset="-122"/>
                <a:ea typeface="华文中宋" panose="02010600040101010101" pitchFamily="2" charset="-122"/>
              </a:rPr>
              <a:t>   </a:t>
            </a:r>
            <a:r>
              <a:rPr lang="en-US" altLang="zh-CN" sz="2000" dirty="0">
                <a:solidFill>
                  <a:srgbClr val="FF0000"/>
                </a:solidFill>
                <a:latin typeface="华文中宋" panose="02010600040101010101" pitchFamily="2" charset="-122"/>
                <a:ea typeface="华文中宋" panose="02010600040101010101" pitchFamily="2" charset="-122"/>
              </a:rPr>
              <a:t>sub(y);</a:t>
            </a:r>
          </a:p>
          <a:p>
            <a:r>
              <a:rPr lang="en-US" altLang="zh-CN" sz="2000" dirty="0">
                <a:latin typeface="华文中宋" panose="02010600040101010101" pitchFamily="2" charset="-122"/>
                <a:ea typeface="华文中宋" panose="02010600040101010101" pitchFamily="2" charset="-122"/>
              </a:rPr>
              <a:t>   … </a:t>
            </a:r>
          </a:p>
          <a:p>
            <a:r>
              <a:rPr lang="en-US" altLang="zh-CN" sz="20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360163392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箭头连接符 16"/>
          <p:cNvCxnSpPr>
            <a:endCxn id="11" idx="1"/>
          </p:cNvCxnSpPr>
          <p:nvPr/>
        </p:nvCxnSpPr>
        <p:spPr bwMode="auto">
          <a:xfrm flipV="1">
            <a:off x="3302393" y="3192285"/>
            <a:ext cx="1575780" cy="2390136"/>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 name="标题 1"/>
          <p:cNvSpPr>
            <a:spLocks noGrp="1"/>
          </p:cNvSpPr>
          <p:nvPr>
            <p:ph type="title"/>
          </p:nvPr>
        </p:nvSpPr>
        <p:spPr/>
        <p:txBody>
          <a:bodyPr/>
          <a:lstStyle/>
          <a:p>
            <a:r>
              <a:rPr lang="zh-CN" altLang="en-US" dirty="0"/>
              <a:t>栈的应用：栈与递归</a:t>
            </a:r>
          </a:p>
        </p:txBody>
      </p:sp>
      <p:sp>
        <p:nvSpPr>
          <p:cNvPr id="3" name="内容占位符 2"/>
          <p:cNvSpPr>
            <a:spLocks noGrp="1"/>
          </p:cNvSpPr>
          <p:nvPr>
            <p:ph idx="1"/>
          </p:nvPr>
        </p:nvSpPr>
        <p:spPr>
          <a:xfrm>
            <a:off x="618468" y="1355889"/>
            <a:ext cx="8153400" cy="682234"/>
          </a:xfrm>
        </p:spPr>
        <p:txBody>
          <a:bodyPr/>
          <a:lstStyle/>
          <a:p>
            <a:r>
              <a:rPr lang="zh-CN" altLang="en-US" dirty="0"/>
              <a:t>源代码编译与代码执行</a:t>
            </a:r>
            <a:endParaRPr lang="en-US" altLang="zh-CN" dirty="0"/>
          </a:p>
        </p:txBody>
      </p:sp>
      <p:sp>
        <p:nvSpPr>
          <p:cNvPr id="4" name="文本框 3"/>
          <p:cNvSpPr txBox="1"/>
          <p:nvPr/>
        </p:nvSpPr>
        <p:spPr>
          <a:xfrm>
            <a:off x="468566" y="2909428"/>
            <a:ext cx="2838138" cy="1754326"/>
          </a:xfrm>
          <a:prstGeom prst="rect">
            <a:avLst/>
          </a:prstGeom>
          <a:solidFill>
            <a:schemeClr val="accent1">
              <a:lumMod val="60000"/>
              <a:lumOff val="40000"/>
            </a:schemeClr>
          </a:solidFill>
        </p:spPr>
        <p:txBody>
          <a:bodyPr wrap="square" rtlCol="0">
            <a:spAutoFit/>
          </a:bodyPr>
          <a:lstStyle/>
          <a:p>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sub(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x )</a:t>
            </a:r>
          </a:p>
          <a:p>
            <a:r>
              <a:rPr lang="en-US" altLang="zh-CN" dirty="0">
                <a:latin typeface="华文中宋" panose="02010600040101010101" pitchFamily="2" charset="-122"/>
                <a:ea typeface="华文中宋" panose="02010600040101010101" pitchFamily="2" charset="-122"/>
              </a:rPr>
              <a:t>{</a:t>
            </a:r>
          </a:p>
          <a:p>
            <a:r>
              <a:rPr lang="en-US" altLang="zh-CN" dirty="0">
                <a:latin typeface="华文中宋" panose="02010600040101010101" pitchFamily="2" charset="-122"/>
                <a:ea typeface="华文中宋" panose="02010600040101010101" pitchFamily="2" charset="-122"/>
              </a:rPr>
              <a:t>   …</a:t>
            </a:r>
          </a:p>
          <a:p>
            <a:r>
              <a:rPr lang="en-US" altLang="zh-CN" dirty="0">
                <a:latin typeface="华文中宋" panose="02010600040101010101" pitchFamily="2" charset="-122"/>
                <a:ea typeface="华文中宋" panose="02010600040101010101" pitchFamily="2" charset="-122"/>
              </a:rPr>
              <a:t>   </a:t>
            </a:r>
            <a:r>
              <a:rPr lang="en-US" altLang="zh-CN" dirty="0">
                <a:solidFill>
                  <a:srgbClr val="FF0000"/>
                </a:solidFill>
                <a:latin typeface="华文中宋" panose="02010600040101010101" pitchFamily="2" charset="-122"/>
                <a:ea typeface="华文中宋" panose="02010600040101010101" pitchFamily="2" charset="-122"/>
              </a:rPr>
              <a:t>rout(x);</a:t>
            </a:r>
          </a:p>
          <a:p>
            <a:r>
              <a:rPr lang="en-US" altLang="zh-CN" dirty="0">
                <a:latin typeface="华文中宋" panose="02010600040101010101" pitchFamily="2" charset="-122"/>
                <a:ea typeface="华文中宋" panose="02010600040101010101" pitchFamily="2" charset="-122"/>
              </a:rPr>
              <a:t>   … </a:t>
            </a:r>
          </a:p>
          <a:p>
            <a:r>
              <a:rPr lang="en-US" altLang="zh-CN" dirty="0">
                <a:latin typeface="华文中宋" panose="02010600040101010101" pitchFamily="2" charset="-122"/>
                <a:ea typeface="华文中宋" panose="02010600040101010101" pitchFamily="2" charset="-122"/>
              </a:rPr>
              <a:t>}</a:t>
            </a:r>
          </a:p>
        </p:txBody>
      </p:sp>
      <p:sp>
        <p:nvSpPr>
          <p:cNvPr id="5" name="文本框 4"/>
          <p:cNvSpPr txBox="1"/>
          <p:nvPr/>
        </p:nvSpPr>
        <p:spPr>
          <a:xfrm>
            <a:off x="974361" y="1830373"/>
            <a:ext cx="1107996" cy="461665"/>
          </a:xfrm>
          <a:prstGeom prst="rect">
            <a:avLst/>
          </a:prstGeom>
          <a:noFill/>
        </p:spPr>
        <p:txBody>
          <a:bodyPr wrap="none" rtlCol="0">
            <a:spAutoFit/>
          </a:bodyPr>
          <a:lstStyle/>
          <a:p>
            <a:r>
              <a:rPr lang="zh-CN" altLang="en-US" sz="2400" dirty="0">
                <a:latin typeface="华文中宋" panose="02010600040101010101" pitchFamily="2" charset="-122"/>
                <a:ea typeface="华文中宋" panose="02010600040101010101" pitchFamily="2" charset="-122"/>
              </a:rPr>
              <a:t>源代码</a:t>
            </a:r>
          </a:p>
        </p:txBody>
      </p:sp>
      <p:sp>
        <p:nvSpPr>
          <p:cNvPr id="6" name="文本框 5"/>
          <p:cNvSpPr txBox="1"/>
          <p:nvPr/>
        </p:nvSpPr>
        <p:spPr>
          <a:xfrm>
            <a:off x="5548860" y="1807290"/>
            <a:ext cx="1415772" cy="461665"/>
          </a:xfrm>
          <a:prstGeom prst="rect">
            <a:avLst/>
          </a:prstGeom>
          <a:noFill/>
        </p:spPr>
        <p:txBody>
          <a:bodyPr wrap="none" rtlCol="0">
            <a:spAutoFit/>
          </a:bodyPr>
          <a:lstStyle/>
          <a:p>
            <a:r>
              <a:rPr lang="zh-CN" altLang="en-US" sz="2400" dirty="0">
                <a:latin typeface="华文中宋" panose="02010600040101010101" pitchFamily="2" charset="-122"/>
                <a:ea typeface="华文中宋" panose="02010600040101010101" pitchFamily="2" charset="-122"/>
              </a:rPr>
              <a:t>目标代码</a:t>
            </a:r>
          </a:p>
        </p:txBody>
      </p:sp>
      <p:sp>
        <p:nvSpPr>
          <p:cNvPr id="7" name="矩形 6"/>
          <p:cNvSpPr/>
          <p:nvPr/>
        </p:nvSpPr>
        <p:spPr>
          <a:xfrm>
            <a:off x="468566" y="2263097"/>
            <a:ext cx="2838138" cy="646331"/>
          </a:xfrm>
          <a:prstGeom prst="rect">
            <a:avLst/>
          </a:prstGeom>
          <a:solidFill>
            <a:schemeClr val="accent2">
              <a:lumMod val="60000"/>
              <a:lumOff val="40000"/>
            </a:schemeClr>
          </a:solidFill>
        </p:spPr>
        <p:txBody>
          <a:bodyPr wrap="square">
            <a:spAutoFit/>
          </a:bodyPr>
          <a:lstStyle/>
          <a:p>
            <a:r>
              <a:rPr lang="en-US" altLang="zh-CN" dirty="0">
                <a:latin typeface="华文中宋" panose="02010600040101010101" pitchFamily="2" charset="-122"/>
                <a:ea typeface="华文中宋" panose="02010600040101010101" pitchFamily="2" charset="-122"/>
              </a:rPr>
              <a:t>void rout(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a )</a:t>
            </a:r>
          </a:p>
          <a:p>
            <a:r>
              <a:rPr lang="en-US" altLang="zh-CN" dirty="0">
                <a:latin typeface="华文中宋" panose="02010600040101010101" pitchFamily="2" charset="-122"/>
                <a:ea typeface="华文中宋" panose="02010600040101010101" pitchFamily="2" charset="-122"/>
              </a:rPr>
              <a:t>{   …  }</a:t>
            </a:r>
          </a:p>
        </p:txBody>
      </p:sp>
      <p:sp>
        <p:nvSpPr>
          <p:cNvPr id="8" name="矩形 7"/>
          <p:cNvSpPr/>
          <p:nvPr/>
        </p:nvSpPr>
        <p:spPr>
          <a:xfrm>
            <a:off x="459698" y="4663754"/>
            <a:ext cx="2838138" cy="1754326"/>
          </a:xfrm>
          <a:prstGeom prst="rect">
            <a:avLst/>
          </a:prstGeom>
          <a:solidFill>
            <a:srgbClr val="92D050"/>
          </a:solidFill>
        </p:spPr>
        <p:txBody>
          <a:bodyPr wrap="square">
            <a:spAutoFit/>
          </a:bodyPr>
          <a:lstStyle/>
          <a:p>
            <a:r>
              <a:rPr lang="en-US" altLang="zh-CN" dirty="0">
                <a:latin typeface="华文中宋" panose="02010600040101010101" pitchFamily="2" charset="-122"/>
                <a:ea typeface="华文中宋" panose="02010600040101010101" pitchFamily="2" charset="-122"/>
              </a:rPr>
              <a:t>void main()</a:t>
            </a:r>
          </a:p>
          <a:p>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m;</a:t>
            </a:r>
          </a:p>
          <a:p>
            <a:r>
              <a:rPr lang="en-US" altLang="zh-CN" dirty="0">
                <a:latin typeface="华文中宋" panose="02010600040101010101" pitchFamily="2" charset="-122"/>
                <a:ea typeface="华文中宋" panose="02010600040101010101" pitchFamily="2" charset="-122"/>
              </a:rPr>
              <a:t>    …</a:t>
            </a:r>
          </a:p>
          <a:p>
            <a:r>
              <a:rPr lang="en-US" altLang="zh-CN" dirty="0">
                <a:latin typeface="华文中宋" panose="02010600040101010101" pitchFamily="2" charset="-122"/>
                <a:ea typeface="华文中宋" panose="02010600040101010101" pitchFamily="2" charset="-122"/>
              </a:rPr>
              <a:t>    </a:t>
            </a:r>
            <a:r>
              <a:rPr lang="en-US" altLang="zh-CN" dirty="0">
                <a:solidFill>
                  <a:srgbClr val="FF0000"/>
                </a:solidFill>
                <a:latin typeface="华文中宋" panose="02010600040101010101" pitchFamily="2" charset="-122"/>
                <a:ea typeface="华文中宋" panose="02010600040101010101" pitchFamily="2" charset="-122"/>
              </a:rPr>
              <a:t>sub(m);</a:t>
            </a:r>
          </a:p>
          <a:p>
            <a:r>
              <a:rPr lang="en-US" altLang="zh-CN" dirty="0">
                <a:latin typeface="华文中宋" panose="02010600040101010101" pitchFamily="2" charset="-122"/>
                <a:ea typeface="华文中宋" panose="02010600040101010101" pitchFamily="2" charset="-122"/>
              </a:rPr>
              <a:t>    …</a:t>
            </a:r>
          </a:p>
          <a:p>
            <a:r>
              <a:rPr lang="en-US" altLang="zh-CN" dirty="0">
                <a:latin typeface="华文中宋" panose="02010600040101010101" pitchFamily="2" charset="-122"/>
                <a:ea typeface="华文中宋" panose="02010600040101010101" pitchFamily="2" charset="-122"/>
              </a:rPr>
              <a:t> }</a:t>
            </a:r>
          </a:p>
        </p:txBody>
      </p:sp>
      <p:sp>
        <p:nvSpPr>
          <p:cNvPr id="9" name="文本框 8"/>
          <p:cNvSpPr txBox="1"/>
          <p:nvPr/>
        </p:nvSpPr>
        <p:spPr>
          <a:xfrm>
            <a:off x="4878173" y="2638287"/>
            <a:ext cx="3051624" cy="369332"/>
          </a:xfrm>
          <a:prstGeom prst="rect">
            <a:avLst/>
          </a:prstGeom>
          <a:solidFill>
            <a:schemeClr val="accent1">
              <a:lumMod val="60000"/>
              <a:lumOff val="40000"/>
            </a:schemeClr>
          </a:solidFill>
        </p:spPr>
        <p:txBody>
          <a:bodyPr wrap="square" rtlCol="0">
            <a:spAutoFit/>
          </a:bodyPr>
          <a:lstStyle/>
          <a:p>
            <a:r>
              <a:rPr lang="en-US" altLang="zh-CN" dirty="0">
                <a:latin typeface="华文中宋" panose="02010600040101010101" pitchFamily="2" charset="-122"/>
                <a:ea typeface="华文中宋" panose="02010600040101010101" pitchFamily="2" charset="-122"/>
              </a:rPr>
              <a:t>1100110</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sub</a:t>
            </a:r>
            <a:r>
              <a:rPr lang="zh-CN" altLang="en-US" dirty="0">
                <a:latin typeface="华文中宋" panose="02010600040101010101" pitchFamily="2" charset="-122"/>
                <a:ea typeface="华文中宋" panose="02010600040101010101" pitchFamily="2" charset="-122"/>
              </a:rPr>
              <a:t>目标代码</a:t>
            </a:r>
            <a:r>
              <a:rPr lang="en-US" altLang="zh-CN" dirty="0">
                <a:latin typeface="华文中宋" panose="02010600040101010101" pitchFamily="2" charset="-122"/>
                <a:ea typeface="华文中宋" panose="02010600040101010101" pitchFamily="2" charset="-122"/>
              </a:rPr>
              <a:t> )</a:t>
            </a:r>
          </a:p>
        </p:txBody>
      </p:sp>
      <p:sp>
        <p:nvSpPr>
          <p:cNvPr id="10" name="矩形 9"/>
          <p:cNvSpPr/>
          <p:nvPr/>
        </p:nvSpPr>
        <p:spPr>
          <a:xfrm>
            <a:off x="4878173" y="2268955"/>
            <a:ext cx="3051624" cy="369332"/>
          </a:xfrm>
          <a:prstGeom prst="rect">
            <a:avLst/>
          </a:prstGeom>
          <a:solidFill>
            <a:schemeClr val="accent2">
              <a:lumMod val="60000"/>
              <a:lumOff val="40000"/>
            </a:schemeClr>
          </a:solidFill>
        </p:spPr>
        <p:txBody>
          <a:bodyPr wrap="square">
            <a:spAutoFit/>
          </a:bodyPr>
          <a:lstStyle/>
          <a:p>
            <a:r>
              <a:rPr lang="en-US" altLang="zh-CN" dirty="0">
                <a:latin typeface="华文中宋" panose="02010600040101010101" pitchFamily="2" charset="-122"/>
                <a:ea typeface="华文中宋" panose="02010600040101010101" pitchFamily="2" charset="-122"/>
              </a:rPr>
              <a:t>0101010</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rout</a:t>
            </a:r>
            <a:r>
              <a:rPr lang="zh-CN" altLang="en-US" dirty="0">
                <a:latin typeface="华文中宋" panose="02010600040101010101" pitchFamily="2" charset="-122"/>
                <a:ea typeface="华文中宋" panose="02010600040101010101" pitchFamily="2" charset="-122"/>
              </a:rPr>
              <a:t>目标代码）</a:t>
            </a:r>
            <a:endParaRPr lang="en-US" altLang="zh-CN" dirty="0">
              <a:latin typeface="华文中宋" panose="02010600040101010101" pitchFamily="2" charset="-122"/>
              <a:ea typeface="华文中宋" panose="02010600040101010101" pitchFamily="2" charset="-122"/>
            </a:endParaRPr>
          </a:p>
        </p:txBody>
      </p:sp>
      <p:sp>
        <p:nvSpPr>
          <p:cNvPr id="11" name="矩形 10"/>
          <p:cNvSpPr/>
          <p:nvPr/>
        </p:nvSpPr>
        <p:spPr>
          <a:xfrm>
            <a:off x="4878173" y="3007619"/>
            <a:ext cx="3051624" cy="369332"/>
          </a:xfrm>
          <a:prstGeom prst="rect">
            <a:avLst/>
          </a:prstGeom>
          <a:solidFill>
            <a:srgbClr val="92D050"/>
          </a:solidFill>
        </p:spPr>
        <p:txBody>
          <a:bodyPr wrap="square">
            <a:spAutoFit/>
          </a:bodyPr>
          <a:lstStyle/>
          <a:p>
            <a:r>
              <a:rPr lang="en-US" altLang="zh-CN" dirty="0">
                <a:latin typeface="华文中宋" panose="02010600040101010101" pitchFamily="2" charset="-122"/>
                <a:ea typeface="华文中宋" panose="02010600040101010101" pitchFamily="2" charset="-122"/>
              </a:rPr>
              <a:t>100010</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main</a:t>
            </a:r>
            <a:r>
              <a:rPr lang="zh-CN" altLang="en-US" dirty="0">
                <a:latin typeface="华文中宋" panose="02010600040101010101" pitchFamily="2" charset="-122"/>
                <a:ea typeface="华文中宋" panose="02010600040101010101" pitchFamily="2" charset="-122"/>
              </a:rPr>
              <a:t>目标代码）</a:t>
            </a:r>
            <a:endParaRPr lang="en-US" altLang="zh-CN" dirty="0">
              <a:latin typeface="华文中宋" panose="02010600040101010101" pitchFamily="2" charset="-122"/>
              <a:ea typeface="华文中宋" panose="02010600040101010101" pitchFamily="2" charset="-122"/>
            </a:endParaRPr>
          </a:p>
        </p:txBody>
      </p:sp>
      <p:sp>
        <p:nvSpPr>
          <p:cNvPr id="12" name="圆角矩形标注 11"/>
          <p:cNvSpPr/>
          <p:nvPr/>
        </p:nvSpPr>
        <p:spPr bwMode="auto">
          <a:xfrm>
            <a:off x="4469568" y="4769991"/>
            <a:ext cx="4509540" cy="1624860"/>
          </a:xfrm>
          <a:prstGeom prst="wedgeRoundRectCallout">
            <a:avLst>
              <a:gd name="adj1" fmla="val -112107"/>
              <a:gd name="adj2" fmla="val -99200"/>
              <a:gd name="adj3" fmla="val 16667"/>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zh-CN" altLang="en-US" dirty="0">
                <a:latin typeface="华文中宋" panose="02010600040101010101" pitchFamily="2" charset="-122"/>
                <a:ea typeface="华文中宋" panose="02010600040101010101" pitchFamily="2" charset="-122"/>
              </a:rPr>
              <a:t>嵌套函数在目标代码中的两种呈现方式：</a:t>
            </a:r>
            <a:endParaRPr lang="en-US" altLang="zh-CN" dirty="0">
              <a:latin typeface="华文中宋" panose="02010600040101010101" pitchFamily="2" charset="-122"/>
              <a:ea typeface="华文中宋" panose="02010600040101010101" pitchFamily="2" charset="-122"/>
            </a:endParaRPr>
          </a:p>
          <a:p>
            <a:pPr marL="285750" marR="0" indent="-285750" algn="l" defTabSz="457200" rtl="0" eaLnBrk="1" fontAlgn="base" latinLnBrk="0" hangingPunct="1">
              <a:lnSpc>
                <a:spcPct val="100000"/>
              </a:lnSpc>
              <a:spcBef>
                <a:spcPct val="0"/>
              </a:spcBef>
              <a:spcAft>
                <a:spcPct val="0"/>
              </a:spcAft>
              <a:buClrTx/>
              <a:buSzTx/>
              <a:buFont typeface="Wingdings" panose="05000000000000000000" pitchFamily="2" charset="2"/>
              <a:buChar char="u"/>
              <a:tabLst/>
            </a:pPr>
            <a:r>
              <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将被调用函数的编译好的目标代码在调用函数中完全展开；</a:t>
            </a:r>
            <a:endPar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a:p>
            <a:pPr marL="285750" marR="0" indent="-285750" algn="l" defTabSz="457200" rtl="0" eaLnBrk="1" fontAlgn="base" latinLnBrk="0" hangingPunct="1">
              <a:lnSpc>
                <a:spcPct val="100000"/>
              </a:lnSpc>
              <a:spcBef>
                <a:spcPct val="0"/>
              </a:spcBef>
              <a:spcAft>
                <a:spcPct val="0"/>
              </a:spcAft>
              <a:buClrTx/>
              <a:buSzTx/>
              <a:buFont typeface="Wingdings" panose="05000000000000000000" pitchFamily="2" charset="2"/>
              <a:buChar char="u"/>
              <a:tabLst/>
            </a:pPr>
            <a:r>
              <a:rPr lang="zh-CN" altLang="en-US" dirty="0">
                <a:latin typeface="华文中宋" panose="02010600040101010101" pitchFamily="2" charset="-122"/>
                <a:ea typeface="华文中宋" panose="02010600040101010101" pitchFamily="2" charset="-122"/>
              </a:rPr>
              <a:t>在调用函数中做一个（地址）链接，指向被调用函数的目标代码的首地址。</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cxnSp>
        <p:nvCxnSpPr>
          <p:cNvPr id="14" name="直接箭头连接符 13"/>
          <p:cNvCxnSpPr>
            <a:stCxn id="7" idx="3"/>
            <a:endCxn id="10" idx="1"/>
          </p:cNvCxnSpPr>
          <p:nvPr/>
        </p:nvCxnSpPr>
        <p:spPr bwMode="auto">
          <a:xfrm flipV="1">
            <a:off x="3306704" y="2453621"/>
            <a:ext cx="1571469" cy="132642"/>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箭头连接符 14"/>
          <p:cNvCxnSpPr>
            <a:endCxn id="9" idx="1"/>
          </p:cNvCxnSpPr>
          <p:nvPr/>
        </p:nvCxnSpPr>
        <p:spPr bwMode="auto">
          <a:xfrm flipV="1">
            <a:off x="3297836" y="2822953"/>
            <a:ext cx="1580337" cy="823405"/>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4812656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栈的应用：栈与递归</a:t>
            </a:r>
          </a:p>
        </p:txBody>
      </p:sp>
      <p:sp>
        <p:nvSpPr>
          <p:cNvPr id="3" name="内容占位符 2"/>
          <p:cNvSpPr>
            <a:spLocks noGrp="1"/>
          </p:cNvSpPr>
          <p:nvPr>
            <p:ph idx="1"/>
          </p:nvPr>
        </p:nvSpPr>
        <p:spPr>
          <a:xfrm>
            <a:off x="452354" y="1341438"/>
            <a:ext cx="8153400" cy="592293"/>
          </a:xfrm>
        </p:spPr>
        <p:txBody>
          <a:bodyPr/>
          <a:lstStyle/>
          <a:p>
            <a:r>
              <a:rPr lang="zh-CN" altLang="en-US" dirty="0"/>
              <a:t>对被调用函数处理模式的问题分析</a:t>
            </a:r>
            <a:endParaRPr lang="en-US" altLang="zh-CN" dirty="0"/>
          </a:p>
        </p:txBody>
      </p:sp>
      <p:sp>
        <p:nvSpPr>
          <p:cNvPr id="4" name="文本框 3"/>
          <p:cNvSpPr txBox="1"/>
          <p:nvPr/>
        </p:nvSpPr>
        <p:spPr>
          <a:xfrm>
            <a:off x="273694" y="2909428"/>
            <a:ext cx="2838138" cy="646331"/>
          </a:xfrm>
          <a:prstGeom prst="rect">
            <a:avLst/>
          </a:prstGeom>
          <a:solidFill>
            <a:schemeClr val="accent1">
              <a:lumMod val="60000"/>
              <a:lumOff val="40000"/>
            </a:schemeClr>
          </a:solidFill>
        </p:spPr>
        <p:txBody>
          <a:bodyPr wrap="square" rtlCol="0">
            <a:spAutoFit/>
          </a:bodyPr>
          <a:lstStyle/>
          <a:p>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sub_1(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x )</a:t>
            </a:r>
          </a:p>
          <a:p>
            <a:r>
              <a:rPr lang="en-US" altLang="zh-CN" dirty="0">
                <a:latin typeface="华文中宋" panose="02010600040101010101" pitchFamily="2" charset="-122"/>
                <a:ea typeface="华文中宋" panose="02010600040101010101" pitchFamily="2" charset="-122"/>
              </a:rPr>
              <a:t>{</a:t>
            </a:r>
            <a:r>
              <a:rPr lang="en-US" altLang="zh-CN" dirty="0">
                <a:solidFill>
                  <a:srgbClr val="FF0000"/>
                </a:solidFill>
                <a:latin typeface="华文中宋" panose="02010600040101010101" pitchFamily="2" charset="-122"/>
                <a:ea typeface="华文中宋" panose="02010600040101010101" pitchFamily="2" charset="-122"/>
              </a:rPr>
              <a:t>  rout(x); </a:t>
            </a:r>
            <a:r>
              <a:rPr lang="en-US" altLang="zh-CN" dirty="0">
                <a:latin typeface="华文中宋" panose="02010600040101010101" pitchFamily="2" charset="-122"/>
                <a:ea typeface="华文中宋" panose="02010600040101010101" pitchFamily="2" charset="-122"/>
              </a:rPr>
              <a:t>}</a:t>
            </a:r>
          </a:p>
        </p:txBody>
      </p:sp>
      <p:sp>
        <p:nvSpPr>
          <p:cNvPr id="5" name="矩形 4"/>
          <p:cNvSpPr/>
          <p:nvPr/>
        </p:nvSpPr>
        <p:spPr>
          <a:xfrm>
            <a:off x="273694" y="2263097"/>
            <a:ext cx="2838138" cy="646331"/>
          </a:xfrm>
          <a:prstGeom prst="rect">
            <a:avLst/>
          </a:prstGeom>
          <a:solidFill>
            <a:schemeClr val="accent2">
              <a:lumMod val="60000"/>
              <a:lumOff val="40000"/>
            </a:schemeClr>
          </a:solidFill>
        </p:spPr>
        <p:txBody>
          <a:bodyPr wrap="square">
            <a:spAutoFit/>
          </a:bodyPr>
          <a:lstStyle/>
          <a:p>
            <a:r>
              <a:rPr lang="en-US" altLang="zh-CN" dirty="0">
                <a:latin typeface="华文中宋" panose="02010600040101010101" pitchFamily="2" charset="-122"/>
                <a:ea typeface="华文中宋" panose="02010600040101010101" pitchFamily="2" charset="-122"/>
              </a:rPr>
              <a:t>void rout(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a )</a:t>
            </a:r>
          </a:p>
          <a:p>
            <a:r>
              <a:rPr lang="en-US" altLang="zh-CN" dirty="0">
                <a:latin typeface="华文中宋" panose="02010600040101010101" pitchFamily="2" charset="-122"/>
                <a:ea typeface="华文中宋" panose="02010600040101010101" pitchFamily="2" charset="-122"/>
              </a:rPr>
              <a:t>{   …  }</a:t>
            </a:r>
          </a:p>
        </p:txBody>
      </p:sp>
      <p:sp>
        <p:nvSpPr>
          <p:cNvPr id="6" name="文本框 5"/>
          <p:cNvSpPr txBox="1"/>
          <p:nvPr/>
        </p:nvSpPr>
        <p:spPr>
          <a:xfrm>
            <a:off x="273694" y="3555759"/>
            <a:ext cx="2838138" cy="646331"/>
          </a:xfrm>
          <a:prstGeom prst="rect">
            <a:avLst/>
          </a:prstGeom>
          <a:solidFill>
            <a:srgbClr val="FFE697"/>
          </a:solidFill>
        </p:spPr>
        <p:txBody>
          <a:bodyPr wrap="square" rtlCol="0">
            <a:spAutoFit/>
          </a:bodyPr>
          <a:lstStyle/>
          <a:p>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sub_2(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x )</a:t>
            </a:r>
          </a:p>
          <a:p>
            <a:r>
              <a:rPr lang="en-US" altLang="zh-CN" dirty="0">
                <a:latin typeface="华文中宋" panose="02010600040101010101" pitchFamily="2" charset="-122"/>
                <a:ea typeface="华文中宋" panose="02010600040101010101" pitchFamily="2" charset="-122"/>
              </a:rPr>
              <a:t>{</a:t>
            </a:r>
            <a:r>
              <a:rPr lang="en-US" altLang="zh-CN" dirty="0">
                <a:solidFill>
                  <a:srgbClr val="FF0000"/>
                </a:solidFill>
                <a:latin typeface="华文中宋" panose="02010600040101010101" pitchFamily="2" charset="-122"/>
                <a:ea typeface="华文中宋" panose="02010600040101010101" pitchFamily="2" charset="-122"/>
              </a:rPr>
              <a:t>  rout(x); </a:t>
            </a:r>
            <a:r>
              <a:rPr lang="en-US" altLang="zh-CN" dirty="0">
                <a:latin typeface="华文中宋" panose="02010600040101010101" pitchFamily="2" charset="-122"/>
                <a:ea typeface="华文中宋" panose="02010600040101010101" pitchFamily="2" charset="-122"/>
              </a:rPr>
              <a:t>}</a:t>
            </a:r>
          </a:p>
        </p:txBody>
      </p:sp>
      <p:sp>
        <p:nvSpPr>
          <p:cNvPr id="7" name="文本框 6"/>
          <p:cNvSpPr txBox="1"/>
          <p:nvPr/>
        </p:nvSpPr>
        <p:spPr>
          <a:xfrm>
            <a:off x="273694" y="4194442"/>
            <a:ext cx="2838138" cy="646331"/>
          </a:xfrm>
          <a:prstGeom prst="rect">
            <a:avLst/>
          </a:prstGeom>
          <a:solidFill>
            <a:schemeClr val="bg2">
              <a:lumMod val="90000"/>
            </a:schemeClr>
          </a:solidFill>
        </p:spPr>
        <p:txBody>
          <a:bodyPr wrap="square" rtlCol="0">
            <a:spAutoFit/>
          </a:bodyPr>
          <a:lstStyle/>
          <a:p>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sub_3(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x )</a:t>
            </a:r>
          </a:p>
          <a:p>
            <a:r>
              <a:rPr lang="en-US" altLang="zh-CN" dirty="0">
                <a:latin typeface="华文中宋" panose="02010600040101010101" pitchFamily="2" charset="-122"/>
                <a:ea typeface="华文中宋" panose="02010600040101010101" pitchFamily="2" charset="-122"/>
              </a:rPr>
              <a:t>{</a:t>
            </a:r>
            <a:r>
              <a:rPr lang="en-US" altLang="zh-CN" dirty="0">
                <a:solidFill>
                  <a:srgbClr val="FF0000"/>
                </a:solidFill>
                <a:latin typeface="华文中宋" panose="02010600040101010101" pitchFamily="2" charset="-122"/>
                <a:ea typeface="华文中宋" panose="02010600040101010101" pitchFamily="2" charset="-122"/>
              </a:rPr>
              <a:t>  rout(x); </a:t>
            </a:r>
            <a:r>
              <a:rPr lang="en-US" altLang="zh-CN" dirty="0">
                <a:latin typeface="华文中宋" panose="02010600040101010101" pitchFamily="2" charset="-122"/>
                <a:ea typeface="华文中宋" panose="02010600040101010101" pitchFamily="2" charset="-122"/>
              </a:rPr>
              <a:t>}</a:t>
            </a:r>
          </a:p>
        </p:txBody>
      </p:sp>
      <p:sp>
        <p:nvSpPr>
          <p:cNvPr id="8" name="文本框 7"/>
          <p:cNvSpPr txBox="1"/>
          <p:nvPr/>
        </p:nvSpPr>
        <p:spPr>
          <a:xfrm>
            <a:off x="3522688" y="2149115"/>
            <a:ext cx="5456420" cy="923330"/>
          </a:xfrm>
          <a:prstGeom prst="rect">
            <a:avLst/>
          </a:prstGeom>
          <a:noFill/>
        </p:spPr>
        <p:txBody>
          <a:bodyPr wrap="square" rtlCol="0">
            <a:spAutoFit/>
          </a:bodyPr>
          <a:lstStyle/>
          <a:p>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1</a:t>
            </a:r>
            <a:r>
              <a:rPr lang="zh-CN" altLang="en-US" dirty="0">
                <a:latin typeface="华文中宋" panose="02010600040101010101" pitchFamily="2" charset="-122"/>
                <a:ea typeface="华文中宋" panose="02010600040101010101" pitchFamily="2" charset="-122"/>
              </a:rPr>
              <a:t>）第一种方案：若函数被多次调用，则其目标代码会多次复制；让目标代码占用更多存储空间，不利于代码编译和维护。但不影响目标代码的执行速度。</a:t>
            </a:r>
          </a:p>
        </p:txBody>
      </p:sp>
      <p:sp>
        <p:nvSpPr>
          <p:cNvPr id="9" name="文本框 8"/>
          <p:cNvSpPr txBox="1"/>
          <p:nvPr/>
        </p:nvSpPr>
        <p:spPr>
          <a:xfrm>
            <a:off x="3522688" y="3740425"/>
            <a:ext cx="5456420" cy="1200329"/>
          </a:xfrm>
          <a:prstGeom prst="rect">
            <a:avLst/>
          </a:prstGeom>
          <a:noFill/>
        </p:spPr>
        <p:txBody>
          <a:bodyPr wrap="square" rtlCol="0">
            <a:spAutoFit/>
          </a:bodyPr>
          <a:lstStyle/>
          <a:p>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2</a:t>
            </a:r>
            <a:r>
              <a:rPr lang="zh-CN" altLang="en-US" dirty="0">
                <a:latin typeface="华文中宋" panose="02010600040101010101" pitchFamily="2" charset="-122"/>
                <a:ea typeface="华文中宋" panose="02010600040101010101" pitchFamily="2" charset="-122"/>
              </a:rPr>
              <a:t>）第二种方案：函数的目标代码仅保存一次，函数的每个调用位置用执行目标代码的地址标识。目标代码没有占用多余的存储空间，有利于代码编译和维护。但影响目标代码的执行速度。</a:t>
            </a:r>
          </a:p>
        </p:txBody>
      </p:sp>
    </p:spTree>
    <p:extLst>
      <p:ext uri="{BB962C8B-B14F-4D97-AF65-F5344CB8AC3E}">
        <p14:creationId xmlns:p14="http://schemas.microsoft.com/office/powerpoint/2010/main" val="6320545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栈的应用：栈与递归</a:t>
            </a:r>
          </a:p>
        </p:txBody>
      </p:sp>
      <p:sp>
        <p:nvSpPr>
          <p:cNvPr id="3" name="内容占位符 2"/>
          <p:cNvSpPr>
            <a:spLocks noGrp="1"/>
          </p:cNvSpPr>
          <p:nvPr>
            <p:ph idx="1"/>
          </p:nvPr>
        </p:nvSpPr>
        <p:spPr>
          <a:xfrm>
            <a:off x="452354" y="1341439"/>
            <a:ext cx="8153400" cy="667243"/>
          </a:xfrm>
        </p:spPr>
        <p:txBody>
          <a:bodyPr/>
          <a:lstStyle/>
          <a:p>
            <a:r>
              <a:rPr lang="zh-CN" altLang="en-US" dirty="0"/>
              <a:t>函数调用执行过程</a:t>
            </a:r>
            <a:endParaRPr lang="en-US" altLang="zh-CN" dirty="0"/>
          </a:p>
        </p:txBody>
      </p:sp>
      <p:sp>
        <p:nvSpPr>
          <p:cNvPr id="4" name="文本框 3"/>
          <p:cNvSpPr txBox="1"/>
          <p:nvPr/>
        </p:nvSpPr>
        <p:spPr>
          <a:xfrm>
            <a:off x="242492" y="2230185"/>
            <a:ext cx="2649389" cy="2677656"/>
          </a:xfrm>
          <a:prstGeom prst="rect">
            <a:avLst/>
          </a:prstGeom>
          <a:solidFill>
            <a:schemeClr val="accent1">
              <a:lumMod val="60000"/>
              <a:lumOff val="40000"/>
            </a:schemeClr>
          </a:solidFill>
        </p:spPr>
        <p:txBody>
          <a:bodyPr wrap="square" rtlCol="0">
            <a:spAutoFit/>
          </a:bodyPr>
          <a:lstStyle/>
          <a:p>
            <a:r>
              <a:rPr lang="en-US" altLang="zh-CN" sz="2400" dirty="0" err="1">
                <a:latin typeface="华文中宋" panose="02010600040101010101" pitchFamily="2" charset="-122"/>
                <a:ea typeface="华文中宋" panose="02010600040101010101" pitchFamily="2" charset="-122"/>
              </a:rPr>
              <a:t>int</a:t>
            </a:r>
            <a:r>
              <a:rPr lang="en-US" altLang="zh-CN" sz="2400" dirty="0">
                <a:latin typeface="华文中宋" panose="02010600040101010101" pitchFamily="2" charset="-122"/>
                <a:ea typeface="华文中宋" panose="02010600040101010101" pitchFamily="2" charset="-122"/>
              </a:rPr>
              <a:t> sub( </a:t>
            </a:r>
            <a:r>
              <a:rPr lang="en-US" altLang="zh-CN" sz="2400" dirty="0" err="1">
                <a:latin typeface="华文中宋" panose="02010600040101010101" pitchFamily="2" charset="-122"/>
                <a:ea typeface="华文中宋" panose="02010600040101010101" pitchFamily="2" charset="-122"/>
              </a:rPr>
              <a:t>int</a:t>
            </a:r>
            <a:r>
              <a:rPr lang="en-US" altLang="zh-CN" sz="2400" dirty="0">
                <a:latin typeface="华文中宋" panose="02010600040101010101" pitchFamily="2" charset="-122"/>
                <a:ea typeface="华文中宋" panose="02010600040101010101" pitchFamily="2" charset="-122"/>
              </a:rPr>
              <a:t> x )</a:t>
            </a:r>
          </a:p>
          <a:p>
            <a:r>
              <a:rPr lang="en-US" altLang="zh-CN" sz="2400" dirty="0">
                <a:latin typeface="华文中宋" panose="02010600040101010101" pitchFamily="2" charset="-122"/>
                <a:ea typeface="华文中宋" panose="02010600040101010101" pitchFamily="2" charset="-122"/>
              </a:rPr>
              <a:t>{</a:t>
            </a:r>
          </a:p>
          <a:p>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int</a:t>
            </a:r>
            <a:r>
              <a:rPr lang="en-US" altLang="zh-CN" sz="2400" dirty="0">
                <a:latin typeface="华文中宋" panose="02010600040101010101" pitchFamily="2" charset="-122"/>
                <a:ea typeface="华文中宋" panose="02010600040101010101" pitchFamily="2" charset="-122"/>
              </a:rPr>
              <a:t> y=10;   </a:t>
            </a:r>
          </a:p>
          <a:p>
            <a:r>
              <a:rPr lang="en-US" altLang="zh-CN" sz="2400" dirty="0">
                <a:latin typeface="华文中宋" panose="02010600040101010101" pitchFamily="2" charset="-122"/>
                <a:ea typeface="华文中宋" panose="02010600040101010101" pitchFamily="2" charset="-122"/>
              </a:rPr>
              <a:t>     …</a:t>
            </a:r>
          </a:p>
          <a:p>
            <a:r>
              <a:rPr lang="en-US" altLang="zh-CN" sz="2400" dirty="0">
                <a:latin typeface="华文中宋" panose="02010600040101010101" pitchFamily="2" charset="-122"/>
                <a:ea typeface="华文中宋" panose="02010600040101010101" pitchFamily="2" charset="-122"/>
              </a:rPr>
              <a:t>   </a:t>
            </a:r>
            <a:r>
              <a:rPr lang="en-US" altLang="zh-CN" sz="2400" dirty="0">
                <a:solidFill>
                  <a:srgbClr val="FF0000"/>
                </a:solidFill>
                <a:latin typeface="华文中宋" panose="02010600040101010101" pitchFamily="2" charset="-122"/>
                <a:ea typeface="华文中宋" panose="02010600040101010101" pitchFamily="2" charset="-122"/>
              </a:rPr>
              <a:t>rout(x);</a:t>
            </a:r>
          </a:p>
          <a:p>
            <a:r>
              <a:rPr lang="en-US" altLang="zh-CN" sz="2400" dirty="0">
                <a:latin typeface="华文中宋" panose="02010600040101010101" pitchFamily="2" charset="-122"/>
                <a:ea typeface="华文中宋" panose="02010600040101010101" pitchFamily="2" charset="-122"/>
              </a:rPr>
              <a:t>   … </a:t>
            </a:r>
          </a:p>
          <a:p>
            <a:r>
              <a:rPr lang="en-US" altLang="zh-CN" sz="2400" dirty="0">
                <a:latin typeface="华文中宋" panose="02010600040101010101" pitchFamily="2" charset="-122"/>
                <a:ea typeface="华文中宋" panose="02010600040101010101" pitchFamily="2" charset="-122"/>
              </a:rPr>
              <a:t>}</a:t>
            </a:r>
          </a:p>
        </p:txBody>
      </p:sp>
      <p:sp>
        <p:nvSpPr>
          <p:cNvPr id="5" name="圆角矩形标注 4"/>
          <p:cNvSpPr/>
          <p:nvPr/>
        </p:nvSpPr>
        <p:spPr bwMode="auto">
          <a:xfrm>
            <a:off x="4377128" y="2008682"/>
            <a:ext cx="4766872" cy="974360"/>
          </a:xfrm>
          <a:prstGeom prst="wedgeRoundRectCallout">
            <a:avLst>
              <a:gd name="adj1" fmla="val -96371"/>
              <a:gd name="adj2" fmla="val 126228"/>
              <a:gd name="adj3" fmla="val 16667"/>
            </a:avLst>
          </a:prstGeom>
          <a:solidFill>
            <a:srgbClr val="FFE697"/>
          </a:solidFill>
          <a:ln w="9525" cap="flat" cmpd="sng" algn="ctr">
            <a:solidFill>
              <a:srgbClr val="1B10FC"/>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zh-CN" altLang="en-US" dirty="0">
                <a:solidFill>
                  <a:srgbClr val="FF0000"/>
                </a:solidFill>
                <a:latin typeface="华文中宋" panose="02010600040101010101" pitchFamily="2" charset="-122"/>
                <a:ea typeface="华文中宋" panose="02010600040101010101" pitchFamily="2" charset="-122"/>
              </a:rPr>
              <a:t>保存现场</a:t>
            </a:r>
          </a:p>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将</a:t>
            </a: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sub</a:t>
            </a:r>
            <a:r>
              <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函数执行的中间结果保存，让计算单元、寄存器等用于执行新的指令集合</a:t>
            </a:r>
          </a:p>
        </p:txBody>
      </p:sp>
      <p:cxnSp>
        <p:nvCxnSpPr>
          <p:cNvPr id="7" name="直接连接符 6"/>
          <p:cNvCxnSpPr/>
          <p:nvPr/>
        </p:nvCxnSpPr>
        <p:spPr bwMode="auto">
          <a:xfrm>
            <a:off x="242492" y="3759386"/>
            <a:ext cx="2649389" cy="0"/>
          </a:xfrm>
          <a:prstGeom prst="line">
            <a:avLst/>
          </a:prstGeom>
          <a:solidFill>
            <a:schemeClr val="accent1"/>
          </a:solidFill>
          <a:ln w="28575" cap="flat" cmpd="sng" algn="ctr">
            <a:solidFill>
              <a:srgbClr val="1B10FC"/>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直接连接符 11"/>
          <p:cNvCxnSpPr/>
          <p:nvPr/>
        </p:nvCxnSpPr>
        <p:spPr bwMode="auto">
          <a:xfrm flipV="1">
            <a:off x="242491" y="4168701"/>
            <a:ext cx="2649389" cy="11561"/>
          </a:xfrm>
          <a:prstGeom prst="line">
            <a:avLst/>
          </a:prstGeom>
          <a:solidFill>
            <a:schemeClr val="accent1"/>
          </a:solidFill>
          <a:ln w="28575" cap="flat" cmpd="sng" algn="ctr">
            <a:solidFill>
              <a:srgbClr val="1B10FC"/>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圆角矩形标注 12"/>
          <p:cNvSpPr/>
          <p:nvPr/>
        </p:nvSpPr>
        <p:spPr bwMode="auto">
          <a:xfrm>
            <a:off x="4377128" y="4763447"/>
            <a:ext cx="4766872" cy="1307569"/>
          </a:xfrm>
          <a:prstGeom prst="wedgeRoundRectCallout">
            <a:avLst>
              <a:gd name="adj1" fmla="val -97629"/>
              <a:gd name="adj2" fmla="val -93861"/>
              <a:gd name="adj3" fmla="val 16667"/>
            </a:avLst>
          </a:prstGeom>
          <a:solidFill>
            <a:srgbClr val="FFE697"/>
          </a:solidFill>
          <a:ln w="9525" cap="flat" cmpd="sng" algn="ctr">
            <a:solidFill>
              <a:srgbClr val="1B10FC"/>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zh-CN" altLang="en-US" dirty="0">
                <a:solidFill>
                  <a:srgbClr val="FF0000"/>
                </a:solidFill>
                <a:latin typeface="华文中宋" panose="02010600040101010101" pitchFamily="2" charset="-122"/>
                <a:ea typeface="华文中宋" panose="02010600040101010101" pitchFamily="2" charset="-122"/>
              </a:rPr>
              <a:t>恢复现场</a:t>
            </a:r>
            <a:endParaRPr lang="en-US" altLang="zh-CN" dirty="0">
              <a:solidFill>
                <a:srgbClr val="FF0000"/>
              </a:solidFill>
              <a:latin typeface="华文中宋" panose="02010600040101010101" pitchFamily="2" charset="-122"/>
              <a:ea typeface="华文中宋" panose="02010600040101010101" pitchFamily="2" charset="-122"/>
            </a:endParaRPr>
          </a:p>
          <a:p>
            <a:pPr eaLnBrk="1" hangingPunct="1"/>
            <a:r>
              <a:rPr lang="zh-CN" altLang="en-US" dirty="0">
                <a:latin typeface="华文中宋" panose="02010600040101010101" pitchFamily="2" charset="-122"/>
                <a:ea typeface="华文中宋" panose="02010600040101010101" pitchFamily="2" charset="-122"/>
              </a:rPr>
              <a:t>将</a:t>
            </a:r>
            <a:r>
              <a:rPr lang="en-US" altLang="zh-CN" dirty="0">
                <a:latin typeface="华文中宋" panose="02010600040101010101" pitchFamily="2" charset="-122"/>
                <a:ea typeface="华文中宋" panose="02010600040101010101" pitchFamily="2" charset="-122"/>
              </a:rPr>
              <a:t>sub</a:t>
            </a:r>
            <a:r>
              <a:rPr lang="zh-CN" altLang="en-US" dirty="0">
                <a:latin typeface="华文中宋" panose="02010600040101010101" pitchFamily="2" charset="-122"/>
                <a:ea typeface="华文中宋" panose="02010600040101010101" pitchFamily="2" charset="-122"/>
              </a:rPr>
              <a:t>函数前面的中间结果重新置入计算单元、寄存器等，继续执行</a:t>
            </a:r>
            <a:r>
              <a:rPr lang="en-US" altLang="zh-CN" dirty="0">
                <a:latin typeface="华文中宋" panose="02010600040101010101" pitchFamily="2" charset="-122"/>
                <a:ea typeface="华文中宋" panose="02010600040101010101" pitchFamily="2" charset="-122"/>
              </a:rPr>
              <a:t>sub</a:t>
            </a:r>
            <a:r>
              <a:rPr lang="zh-CN" altLang="en-US" dirty="0">
                <a:latin typeface="华文中宋" panose="02010600040101010101" pitchFamily="2" charset="-122"/>
                <a:ea typeface="华文中宋" panose="02010600040101010101" pitchFamily="2" charset="-122"/>
              </a:rPr>
              <a:t>函数的后续指令</a:t>
            </a:r>
          </a:p>
        </p:txBody>
      </p:sp>
      <p:sp>
        <p:nvSpPr>
          <p:cNvPr id="14" name="圆角矩形标注 13"/>
          <p:cNvSpPr/>
          <p:nvPr/>
        </p:nvSpPr>
        <p:spPr bwMode="auto">
          <a:xfrm>
            <a:off x="4242216" y="3705069"/>
            <a:ext cx="4766872" cy="444062"/>
          </a:xfrm>
          <a:prstGeom prst="wedgeRoundRectCallout">
            <a:avLst>
              <a:gd name="adj1" fmla="val -102976"/>
              <a:gd name="adj2" fmla="val 12408"/>
              <a:gd name="adj3" fmla="val 16667"/>
            </a:avLst>
          </a:prstGeom>
          <a:solidFill>
            <a:schemeClr val="tx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zh-CN" altLang="en-US" dirty="0">
                <a:latin typeface="华文中宋" panose="02010600040101010101" pitchFamily="2" charset="-122"/>
                <a:ea typeface="华文中宋" panose="02010600040101010101" pitchFamily="2" charset="-122"/>
              </a:rPr>
              <a:t>计算单元、寄存器等服务于</a:t>
            </a:r>
            <a:r>
              <a:rPr lang="en-US" altLang="zh-CN" dirty="0">
                <a:latin typeface="华文中宋" panose="02010600040101010101" pitchFamily="2" charset="-122"/>
                <a:ea typeface="华文中宋" panose="02010600040101010101" pitchFamily="2" charset="-122"/>
              </a:rPr>
              <a:t>rout</a:t>
            </a:r>
            <a:r>
              <a:rPr lang="zh-CN" altLang="en-US" dirty="0">
                <a:latin typeface="华文中宋" panose="02010600040101010101" pitchFamily="2" charset="-122"/>
                <a:ea typeface="华文中宋" panose="02010600040101010101" pitchFamily="2" charset="-122"/>
              </a:rPr>
              <a:t>函数</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1126939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栈的应用：栈与递归</a:t>
            </a:r>
          </a:p>
        </p:txBody>
      </p:sp>
      <p:sp>
        <p:nvSpPr>
          <p:cNvPr id="3" name="内容占位符 2"/>
          <p:cNvSpPr>
            <a:spLocks noGrp="1"/>
          </p:cNvSpPr>
          <p:nvPr>
            <p:ph idx="1"/>
          </p:nvPr>
        </p:nvSpPr>
        <p:spPr>
          <a:xfrm>
            <a:off x="452354" y="1588958"/>
            <a:ext cx="8153400" cy="3342806"/>
          </a:xfrm>
        </p:spPr>
        <p:txBody>
          <a:bodyPr/>
          <a:lstStyle/>
          <a:p>
            <a:r>
              <a:rPr lang="zh-CN" altLang="en-US" sz="2400" dirty="0"/>
              <a:t>阶乘运算</a:t>
            </a:r>
            <a:endParaRPr lang="en-US" altLang="zh-CN" sz="2400" dirty="0"/>
          </a:p>
          <a:p>
            <a:endParaRPr lang="en-US" altLang="zh-CN" sz="2400" dirty="0"/>
          </a:p>
          <a:p>
            <a:endParaRPr lang="en-US" altLang="zh-CN" sz="2400" dirty="0"/>
          </a:p>
          <a:p>
            <a:endParaRPr lang="zh-CN" altLang="en-US" sz="2400" dirty="0"/>
          </a:p>
          <a:p>
            <a:r>
              <a:rPr lang="zh-CN" altLang="en-US" sz="2400" dirty="0"/>
              <a:t>用自身的简单情况来定义自己的方式，称为</a:t>
            </a:r>
            <a:r>
              <a:rPr lang="zh-CN" altLang="en-US" sz="2400" dirty="0">
                <a:solidFill>
                  <a:srgbClr val="3333CC"/>
                </a:solidFill>
              </a:rPr>
              <a:t>递归</a:t>
            </a:r>
            <a:r>
              <a:rPr lang="zh-CN" altLang="en-US" sz="2400" dirty="0"/>
              <a:t>定义</a:t>
            </a:r>
            <a:endParaRPr lang="en-US" altLang="zh-CN" sz="2400" dirty="0"/>
          </a:p>
          <a:p>
            <a:pPr lvl="1"/>
            <a:r>
              <a:rPr lang="zh-CN" altLang="en-US" sz="2000" dirty="0"/>
              <a:t>在</a:t>
            </a:r>
            <a:r>
              <a:rPr lang="en-US" altLang="zh-CN" sz="2000" dirty="0"/>
              <a:t>n</a:t>
            </a:r>
            <a:r>
              <a:rPr lang="zh-CN" altLang="en-US" sz="2000" dirty="0"/>
              <a:t>阶乘的定义中，当</a:t>
            </a:r>
            <a:r>
              <a:rPr lang="en-US" altLang="zh-CN" sz="2000" dirty="0"/>
              <a:t>n</a:t>
            </a:r>
            <a:r>
              <a:rPr lang="zh-CN" altLang="en-US" sz="2000" dirty="0"/>
              <a:t>为</a:t>
            </a:r>
            <a:r>
              <a:rPr lang="en-US" altLang="zh-CN" sz="2000" dirty="0"/>
              <a:t>0</a:t>
            </a:r>
            <a:r>
              <a:rPr lang="zh-CN" altLang="en-US" sz="2000" dirty="0"/>
              <a:t>时定义为</a:t>
            </a:r>
            <a:r>
              <a:rPr lang="en-US" altLang="zh-CN" sz="2000" dirty="0"/>
              <a:t>1</a:t>
            </a:r>
            <a:r>
              <a:rPr lang="zh-CN" altLang="en-US" sz="2000" dirty="0"/>
              <a:t>，它不再用递归来定义，称为递归定义的出口，简称为递归出口。</a:t>
            </a:r>
          </a:p>
          <a:p>
            <a:endParaRPr lang="en-US" altLang="zh-CN" sz="2400" dirty="0"/>
          </a:p>
        </p:txBody>
      </p:sp>
      <p:pic>
        <p:nvPicPr>
          <p:cNvPr id="5" name="图片 4"/>
          <p:cNvPicPr>
            <a:picLocks noChangeAspect="1"/>
          </p:cNvPicPr>
          <p:nvPr/>
        </p:nvPicPr>
        <p:blipFill>
          <a:blip r:embed="rId2" cstate="print"/>
          <a:stretch>
            <a:fillRect/>
          </a:stretch>
        </p:blipFill>
        <p:spPr>
          <a:xfrm>
            <a:off x="2535836" y="2103047"/>
            <a:ext cx="3352800" cy="1066800"/>
          </a:xfrm>
          <a:prstGeom prst="rect">
            <a:avLst/>
          </a:prstGeom>
        </p:spPr>
      </p:pic>
    </p:spTree>
    <p:extLst>
      <p:ext uri="{BB962C8B-B14F-4D97-AF65-F5344CB8AC3E}">
        <p14:creationId xmlns:p14="http://schemas.microsoft.com/office/powerpoint/2010/main" val="24005218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栈的应用：栈与递归</a:t>
            </a:r>
          </a:p>
        </p:txBody>
      </p:sp>
      <p:sp>
        <p:nvSpPr>
          <p:cNvPr id="4" name="矩形 3"/>
          <p:cNvSpPr/>
          <p:nvPr/>
        </p:nvSpPr>
        <p:spPr>
          <a:xfrm>
            <a:off x="2413416" y="1648919"/>
            <a:ext cx="3792512" cy="3462727"/>
          </a:xfrm>
          <a:prstGeom prst="rect">
            <a:avLst/>
          </a:prstGeom>
          <a:solidFill>
            <a:schemeClr val="tx1">
              <a:lumMod val="20000"/>
              <a:lumOff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a:t>
            </a:r>
            <a:r>
              <a:rPr lang="zh-CN" altLang="en-US" sz="2000" dirty="0">
                <a:latin typeface="华文中宋" panose="02010600040101010101" pitchFamily="2" charset="-122"/>
                <a:ea typeface="华文中宋" panose="02010600040101010101" pitchFamily="2" charset="-122"/>
              </a:rPr>
              <a:t>约定</a:t>
            </a:r>
            <a:r>
              <a:rPr lang="en-US" altLang="zh-CN" sz="2000" dirty="0">
                <a:latin typeface="华文中宋" panose="02010600040101010101" pitchFamily="2" charset="-122"/>
                <a:ea typeface="华文中宋" panose="02010600040101010101" pitchFamily="2" charset="-122"/>
              </a:rPr>
              <a:t>fact(0)=1</a:t>
            </a:r>
          </a:p>
          <a:p>
            <a:pPr defTabSz="0">
              <a:lnSpc>
                <a:spcPts val="3000"/>
              </a:lnSpc>
              <a:spcBef>
                <a:spcPts val="700"/>
              </a:spcBef>
              <a:buClr>
                <a:schemeClr val="accent2"/>
              </a:buClr>
              <a:buSzPct val="60000"/>
              <a:buFont typeface="Wingdings" pitchFamily="2" charset="2"/>
              <a:buNone/>
            </a:pP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fact(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n ) {</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res=1;</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if ( n &gt;0)</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res=n* </a:t>
            </a:r>
            <a:r>
              <a:rPr lang="en-US" altLang="zh-CN" sz="2000" dirty="0">
                <a:solidFill>
                  <a:srgbClr val="3333CC"/>
                </a:solidFill>
                <a:latin typeface="华文中宋" panose="02010600040101010101" pitchFamily="2" charset="-122"/>
                <a:ea typeface="华文中宋" panose="02010600040101010101" pitchFamily="2" charset="-122"/>
              </a:rPr>
              <a:t>fact( n –1 ) </a:t>
            </a:r>
            <a:r>
              <a:rPr lang="en-US" altLang="zh-CN" sz="2000" dirty="0">
                <a:latin typeface="华文中宋" panose="02010600040101010101" pitchFamily="2" charset="-122"/>
                <a:ea typeface="华文中宋" panose="02010600040101010101" pitchFamily="2" charset="-122"/>
              </a:rPr>
              <a:t>;</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  return res;</a:t>
            </a:r>
          </a:p>
          <a:p>
            <a:pPr defTabSz="0">
              <a:lnSpc>
                <a:spcPts val="3000"/>
              </a:lnSpc>
              <a:spcBef>
                <a:spcPts val="700"/>
              </a:spcBef>
              <a:buClr>
                <a:schemeClr val="accent2"/>
              </a:buClr>
              <a:buSzPct val="60000"/>
              <a:buFont typeface="Wingdings" pitchFamily="2" charset="2"/>
              <a:buNone/>
            </a:pPr>
            <a:r>
              <a:rPr lang="en-US" altLang="zh-CN" sz="2000" dirty="0">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0136147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内容回顾</a:t>
            </a:r>
          </a:p>
        </p:txBody>
      </p:sp>
      <p:sp>
        <p:nvSpPr>
          <p:cNvPr id="3" name="内容占位符 2"/>
          <p:cNvSpPr>
            <a:spLocks noGrp="1"/>
          </p:cNvSpPr>
          <p:nvPr>
            <p:ph idx="1"/>
          </p:nvPr>
        </p:nvSpPr>
        <p:spPr>
          <a:xfrm>
            <a:off x="452354" y="1341438"/>
            <a:ext cx="8153400" cy="1658937"/>
          </a:xfrm>
        </p:spPr>
        <p:txBody>
          <a:bodyPr/>
          <a:lstStyle/>
          <a:p>
            <a:r>
              <a:rPr lang="zh-CN" altLang="en-US" dirty="0"/>
              <a:t>逻辑结构：线性表</a:t>
            </a:r>
            <a:endParaRPr lang="en-US" altLang="zh-CN" dirty="0"/>
          </a:p>
          <a:p>
            <a:r>
              <a:rPr lang="zh-CN" altLang="en-US" dirty="0"/>
              <a:t>物理结构：顺序表、链接表</a:t>
            </a:r>
            <a:endParaRPr lang="en-US" altLang="zh-CN" dirty="0"/>
          </a:p>
          <a:p>
            <a:r>
              <a:rPr lang="zh-CN" altLang="en-US" dirty="0"/>
              <a:t>基本运算：插入、删除、查找</a:t>
            </a:r>
            <a:endParaRPr lang="en-US" altLang="zh-CN" dirty="0"/>
          </a:p>
        </p:txBody>
      </p:sp>
      <p:sp>
        <p:nvSpPr>
          <p:cNvPr id="4" name="文本框 3"/>
          <p:cNvSpPr txBox="1"/>
          <p:nvPr/>
        </p:nvSpPr>
        <p:spPr>
          <a:xfrm>
            <a:off x="278606" y="3534459"/>
            <a:ext cx="8815388" cy="2554545"/>
          </a:xfrm>
          <a:prstGeom prst="rect">
            <a:avLst/>
          </a:prstGeom>
          <a:noFill/>
        </p:spPr>
        <p:txBody>
          <a:bodyPr wrap="square" rtlCol="0">
            <a:spAutoFit/>
          </a:bodyPr>
          <a:lstStyle/>
          <a:p>
            <a:r>
              <a:rPr lang="zh-CN" altLang="en-US" sz="3200" dirty="0">
                <a:solidFill>
                  <a:srgbClr val="3333CC"/>
                </a:solidFill>
                <a:latin typeface="华文楷体" panose="02010600040101010101" pitchFamily="2" charset="-122"/>
                <a:ea typeface="华文楷体" panose="02010600040101010101" pitchFamily="2" charset="-122"/>
              </a:rPr>
              <a:t>对线性表中数据的元素关系施加有序约束，让二分搜索法呈现了极高的查找效率；</a:t>
            </a:r>
            <a:endParaRPr lang="en-US" altLang="zh-CN" sz="3200" dirty="0">
              <a:solidFill>
                <a:srgbClr val="3333CC"/>
              </a:solidFill>
              <a:latin typeface="华文楷体" panose="02010600040101010101" pitchFamily="2" charset="-122"/>
              <a:ea typeface="华文楷体" panose="02010600040101010101" pitchFamily="2" charset="-122"/>
            </a:endParaRPr>
          </a:p>
          <a:p>
            <a:endParaRPr lang="en-US" altLang="zh-CN" sz="3200" dirty="0">
              <a:solidFill>
                <a:srgbClr val="3333CC"/>
              </a:solidFill>
              <a:latin typeface="华文楷体" panose="02010600040101010101" pitchFamily="2" charset="-122"/>
              <a:ea typeface="华文楷体" panose="02010600040101010101" pitchFamily="2" charset="-122"/>
            </a:endParaRPr>
          </a:p>
          <a:p>
            <a:r>
              <a:rPr lang="zh-CN" altLang="en-US" sz="3200" dirty="0">
                <a:solidFill>
                  <a:srgbClr val="3333CC"/>
                </a:solidFill>
                <a:latin typeface="华文楷体" panose="02010600040101010101" pitchFamily="2" charset="-122"/>
                <a:ea typeface="华文楷体" panose="02010600040101010101" pitchFamily="2" charset="-122"/>
              </a:rPr>
              <a:t>若对线性表上的操作施加一定的约束，会发生神奇的事情吗？</a:t>
            </a:r>
          </a:p>
        </p:txBody>
      </p:sp>
    </p:spTree>
    <p:extLst>
      <p:ext uri="{BB962C8B-B14F-4D97-AF65-F5344CB8AC3E}">
        <p14:creationId xmlns:p14="http://schemas.microsoft.com/office/powerpoint/2010/main" val="27782479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栈的应用：栈与递归</a:t>
            </a:r>
          </a:p>
        </p:txBody>
      </p:sp>
      <p:sp>
        <p:nvSpPr>
          <p:cNvPr id="3" name="内容占位符 2"/>
          <p:cNvSpPr>
            <a:spLocks noGrp="1"/>
          </p:cNvSpPr>
          <p:nvPr>
            <p:ph idx="1"/>
          </p:nvPr>
        </p:nvSpPr>
        <p:spPr>
          <a:xfrm>
            <a:off x="428617" y="1341439"/>
            <a:ext cx="8032079" cy="667244"/>
          </a:xfrm>
        </p:spPr>
        <p:txBody>
          <a:bodyPr/>
          <a:lstStyle/>
          <a:p>
            <a:r>
              <a:rPr lang="en-US" altLang="zh-CN" dirty="0"/>
              <a:t>fact(4)</a:t>
            </a:r>
            <a:r>
              <a:rPr lang="zh-CN" altLang="en-US" dirty="0"/>
              <a:t>？</a:t>
            </a:r>
            <a:endParaRPr lang="en-US" altLang="zh-CN" dirty="0"/>
          </a:p>
        </p:txBody>
      </p:sp>
      <p:sp>
        <p:nvSpPr>
          <p:cNvPr id="4" name="矩形 3"/>
          <p:cNvSpPr/>
          <p:nvPr/>
        </p:nvSpPr>
        <p:spPr>
          <a:xfrm>
            <a:off x="62610" y="2008683"/>
            <a:ext cx="1993693" cy="1200329"/>
          </a:xfrm>
          <a:prstGeom prst="rect">
            <a:avLst/>
          </a:prstGeom>
          <a:solidFill>
            <a:schemeClr val="tx1">
              <a:lumMod val="20000"/>
              <a:lumOff val="80000"/>
            </a:schemeClr>
          </a:solidFill>
        </p:spPr>
        <p:txBody>
          <a:bodyPr wrap="square">
            <a:spAutoFit/>
          </a:bodyPr>
          <a:lstStyle/>
          <a:p>
            <a:r>
              <a:rPr lang="en-US" altLang="zh-CN" dirty="0">
                <a:solidFill>
                  <a:srgbClr val="FF0000"/>
                </a:solidFill>
                <a:latin typeface="Times New Roman" panose="02020603050405020304" pitchFamily="18" charset="0"/>
              </a:rPr>
              <a:t>fact( 4 )</a:t>
            </a:r>
          </a:p>
          <a:p>
            <a:pPr marR="101630"/>
            <a:r>
              <a:rPr lang="en-US" altLang="zh-CN" dirty="0">
                <a:solidFill>
                  <a:schemeClr val="bg1">
                    <a:lumMod val="10000"/>
                  </a:schemeClr>
                </a:solidFill>
                <a:latin typeface="Times New Roman" panose="02020603050405020304" pitchFamily="18" charset="0"/>
              </a:rPr>
              <a:t>  </a:t>
            </a:r>
            <a:r>
              <a:rPr lang="en-US" altLang="zh-CN" dirty="0" err="1">
                <a:solidFill>
                  <a:schemeClr val="bg1">
                    <a:lumMod val="10000"/>
                  </a:schemeClr>
                </a:solidFill>
                <a:latin typeface="Times New Roman" panose="02020603050405020304" pitchFamily="18" charset="0"/>
              </a:rPr>
              <a:t>int</a:t>
            </a:r>
            <a:r>
              <a:rPr lang="en-US" altLang="zh-CN" dirty="0">
                <a:solidFill>
                  <a:schemeClr val="bg1">
                    <a:lumMod val="10000"/>
                  </a:schemeClr>
                </a:solidFill>
                <a:latin typeface="Times New Roman" panose="02020603050405020304" pitchFamily="18" charset="0"/>
              </a:rPr>
              <a:t> res=4;</a:t>
            </a:r>
          </a:p>
          <a:p>
            <a:pPr marR="101430"/>
            <a:r>
              <a:rPr lang="en-US" altLang="zh-CN" dirty="0">
                <a:solidFill>
                  <a:schemeClr val="bg1">
                    <a:lumMod val="10000"/>
                  </a:schemeClr>
                </a:solidFill>
                <a:latin typeface="Times New Roman" panose="02020603050405020304" pitchFamily="18" charset="0"/>
              </a:rPr>
              <a:t>  res=res* </a:t>
            </a:r>
            <a:r>
              <a:rPr lang="en-US" altLang="zh-CN" dirty="0">
                <a:solidFill>
                  <a:srgbClr val="1B10FC"/>
                </a:solidFill>
                <a:latin typeface="Times New Roman" panose="02020603050405020304" pitchFamily="18" charset="0"/>
              </a:rPr>
              <a:t>fact(3)</a:t>
            </a:r>
            <a:r>
              <a:rPr lang="en-US" altLang="zh-CN" dirty="0">
                <a:solidFill>
                  <a:schemeClr val="bg1">
                    <a:lumMod val="10000"/>
                  </a:schemeClr>
                </a:solidFill>
                <a:latin typeface="Times New Roman" panose="02020603050405020304" pitchFamily="18" charset="0"/>
              </a:rPr>
              <a:t> ;</a:t>
            </a:r>
          </a:p>
          <a:p>
            <a:pPr marR="100110"/>
            <a:r>
              <a:rPr lang="en-US" altLang="zh-CN" dirty="0">
                <a:solidFill>
                  <a:schemeClr val="bg1">
                    <a:lumMod val="10000"/>
                  </a:schemeClr>
                </a:solidFill>
                <a:latin typeface="Times New Roman" panose="02020603050405020304" pitchFamily="18" charset="0"/>
              </a:rPr>
              <a:t>  return res;</a:t>
            </a:r>
          </a:p>
        </p:txBody>
      </p:sp>
      <p:sp>
        <p:nvSpPr>
          <p:cNvPr id="5" name="矩形 4"/>
          <p:cNvSpPr/>
          <p:nvPr/>
        </p:nvSpPr>
        <p:spPr>
          <a:xfrm>
            <a:off x="2396627" y="2009375"/>
            <a:ext cx="1993693" cy="1200329"/>
          </a:xfrm>
          <a:prstGeom prst="rect">
            <a:avLst/>
          </a:prstGeom>
          <a:solidFill>
            <a:schemeClr val="tx1">
              <a:lumMod val="20000"/>
              <a:lumOff val="80000"/>
            </a:schemeClr>
          </a:solidFill>
        </p:spPr>
        <p:txBody>
          <a:bodyPr wrap="square">
            <a:spAutoFit/>
          </a:bodyPr>
          <a:lstStyle/>
          <a:p>
            <a:r>
              <a:rPr lang="en-US" altLang="zh-CN" dirty="0">
                <a:solidFill>
                  <a:srgbClr val="FF0000"/>
                </a:solidFill>
                <a:latin typeface="Times New Roman" panose="02020603050405020304" pitchFamily="18" charset="0"/>
              </a:rPr>
              <a:t>fact( 3 )</a:t>
            </a:r>
          </a:p>
          <a:p>
            <a:pPr marR="101630"/>
            <a:r>
              <a:rPr lang="en-US" altLang="zh-CN" dirty="0">
                <a:solidFill>
                  <a:schemeClr val="bg1">
                    <a:lumMod val="10000"/>
                  </a:schemeClr>
                </a:solidFill>
                <a:latin typeface="Times New Roman" panose="02020603050405020304" pitchFamily="18" charset="0"/>
              </a:rPr>
              <a:t>  </a:t>
            </a:r>
            <a:r>
              <a:rPr lang="en-US" altLang="zh-CN" dirty="0" err="1">
                <a:solidFill>
                  <a:schemeClr val="bg1">
                    <a:lumMod val="10000"/>
                  </a:schemeClr>
                </a:solidFill>
                <a:latin typeface="Times New Roman" panose="02020603050405020304" pitchFamily="18" charset="0"/>
              </a:rPr>
              <a:t>int</a:t>
            </a:r>
            <a:r>
              <a:rPr lang="en-US" altLang="zh-CN" dirty="0">
                <a:solidFill>
                  <a:schemeClr val="bg1">
                    <a:lumMod val="10000"/>
                  </a:schemeClr>
                </a:solidFill>
                <a:latin typeface="Times New Roman" panose="02020603050405020304" pitchFamily="18" charset="0"/>
              </a:rPr>
              <a:t> res=3;</a:t>
            </a:r>
          </a:p>
          <a:p>
            <a:pPr marR="101430"/>
            <a:r>
              <a:rPr lang="en-US" altLang="zh-CN" dirty="0">
                <a:solidFill>
                  <a:schemeClr val="bg1">
                    <a:lumMod val="10000"/>
                  </a:schemeClr>
                </a:solidFill>
                <a:latin typeface="Times New Roman" panose="02020603050405020304" pitchFamily="18" charset="0"/>
              </a:rPr>
              <a:t>  res=res* </a:t>
            </a:r>
            <a:r>
              <a:rPr lang="en-US" altLang="zh-CN" dirty="0">
                <a:solidFill>
                  <a:srgbClr val="1B10FC"/>
                </a:solidFill>
                <a:latin typeface="Times New Roman" panose="02020603050405020304" pitchFamily="18" charset="0"/>
              </a:rPr>
              <a:t>fact(2)</a:t>
            </a:r>
            <a:r>
              <a:rPr lang="en-US" altLang="zh-CN" dirty="0">
                <a:solidFill>
                  <a:schemeClr val="bg1">
                    <a:lumMod val="10000"/>
                  </a:schemeClr>
                </a:solidFill>
                <a:latin typeface="Times New Roman" panose="02020603050405020304" pitchFamily="18" charset="0"/>
              </a:rPr>
              <a:t> ;</a:t>
            </a:r>
          </a:p>
          <a:p>
            <a:pPr marR="100110"/>
            <a:r>
              <a:rPr lang="en-US" altLang="zh-CN" dirty="0">
                <a:solidFill>
                  <a:schemeClr val="bg1">
                    <a:lumMod val="10000"/>
                  </a:schemeClr>
                </a:solidFill>
                <a:latin typeface="Times New Roman" panose="02020603050405020304" pitchFamily="18" charset="0"/>
              </a:rPr>
              <a:t>  return res;</a:t>
            </a:r>
          </a:p>
        </p:txBody>
      </p:sp>
      <p:sp>
        <p:nvSpPr>
          <p:cNvPr id="6" name="矩形 5"/>
          <p:cNvSpPr/>
          <p:nvPr/>
        </p:nvSpPr>
        <p:spPr>
          <a:xfrm>
            <a:off x="4771320" y="2024364"/>
            <a:ext cx="1993693" cy="1200329"/>
          </a:xfrm>
          <a:prstGeom prst="rect">
            <a:avLst/>
          </a:prstGeom>
          <a:solidFill>
            <a:schemeClr val="tx1">
              <a:lumMod val="20000"/>
              <a:lumOff val="80000"/>
            </a:schemeClr>
          </a:solidFill>
        </p:spPr>
        <p:txBody>
          <a:bodyPr wrap="square">
            <a:spAutoFit/>
          </a:bodyPr>
          <a:lstStyle/>
          <a:p>
            <a:r>
              <a:rPr lang="en-US" altLang="zh-CN" dirty="0">
                <a:solidFill>
                  <a:srgbClr val="FF0000"/>
                </a:solidFill>
                <a:latin typeface="Times New Roman" panose="02020603050405020304" pitchFamily="18" charset="0"/>
              </a:rPr>
              <a:t>fact( 2 )</a:t>
            </a:r>
          </a:p>
          <a:p>
            <a:pPr marR="101630"/>
            <a:r>
              <a:rPr lang="en-US" altLang="zh-CN" dirty="0">
                <a:solidFill>
                  <a:schemeClr val="bg1">
                    <a:lumMod val="10000"/>
                  </a:schemeClr>
                </a:solidFill>
                <a:latin typeface="Times New Roman" panose="02020603050405020304" pitchFamily="18" charset="0"/>
              </a:rPr>
              <a:t>  </a:t>
            </a:r>
            <a:r>
              <a:rPr lang="en-US" altLang="zh-CN" dirty="0" err="1">
                <a:solidFill>
                  <a:schemeClr val="bg1">
                    <a:lumMod val="10000"/>
                  </a:schemeClr>
                </a:solidFill>
                <a:latin typeface="Times New Roman" panose="02020603050405020304" pitchFamily="18" charset="0"/>
              </a:rPr>
              <a:t>int</a:t>
            </a:r>
            <a:r>
              <a:rPr lang="en-US" altLang="zh-CN" dirty="0">
                <a:solidFill>
                  <a:schemeClr val="bg1">
                    <a:lumMod val="10000"/>
                  </a:schemeClr>
                </a:solidFill>
                <a:latin typeface="Times New Roman" panose="02020603050405020304" pitchFamily="18" charset="0"/>
              </a:rPr>
              <a:t> res=2;</a:t>
            </a:r>
          </a:p>
          <a:p>
            <a:pPr marR="101430"/>
            <a:r>
              <a:rPr lang="en-US" altLang="zh-CN" dirty="0">
                <a:solidFill>
                  <a:schemeClr val="bg1">
                    <a:lumMod val="10000"/>
                  </a:schemeClr>
                </a:solidFill>
                <a:latin typeface="Times New Roman" panose="02020603050405020304" pitchFamily="18" charset="0"/>
              </a:rPr>
              <a:t>  res=res* </a:t>
            </a:r>
            <a:r>
              <a:rPr lang="en-US" altLang="zh-CN" dirty="0">
                <a:solidFill>
                  <a:srgbClr val="1B10FC"/>
                </a:solidFill>
                <a:latin typeface="Times New Roman" panose="02020603050405020304" pitchFamily="18" charset="0"/>
              </a:rPr>
              <a:t>fact(1)</a:t>
            </a:r>
            <a:r>
              <a:rPr lang="en-US" altLang="zh-CN" dirty="0">
                <a:solidFill>
                  <a:schemeClr val="bg1">
                    <a:lumMod val="10000"/>
                  </a:schemeClr>
                </a:solidFill>
                <a:latin typeface="Times New Roman" panose="02020603050405020304" pitchFamily="18" charset="0"/>
              </a:rPr>
              <a:t> ;</a:t>
            </a:r>
          </a:p>
          <a:p>
            <a:pPr marR="100110"/>
            <a:r>
              <a:rPr lang="en-US" altLang="zh-CN" dirty="0">
                <a:solidFill>
                  <a:schemeClr val="bg1">
                    <a:lumMod val="10000"/>
                  </a:schemeClr>
                </a:solidFill>
                <a:latin typeface="Times New Roman" panose="02020603050405020304" pitchFamily="18" charset="0"/>
              </a:rPr>
              <a:t>  return res;</a:t>
            </a:r>
          </a:p>
        </p:txBody>
      </p:sp>
      <p:sp>
        <p:nvSpPr>
          <p:cNvPr id="7" name="矩形 6"/>
          <p:cNvSpPr/>
          <p:nvPr/>
        </p:nvSpPr>
        <p:spPr>
          <a:xfrm>
            <a:off x="7090347" y="2008682"/>
            <a:ext cx="1993693" cy="1200329"/>
          </a:xfrm>
          <a:prstGeom prst="rect">
            <a:avLst/>
          </a:prstGeom>
          <a:solidFill>
            <a:schemeClr val="tx1">
              <a:lumMod val="20000"/>
              <a:lumOff val="80000"/>
            </a:schemeClr>
          </a:solidFill>
        </p:spPr>
        <p:txBody>
          <a:bodyPr wrap="square">
            <a:spAutoFit/>
          </a:bodyPr>
          <a:lstStyle/>
          <a:p>
            <a:r>
              <a:rPr lang="en-US" altLang="zh-CN" dirty="0">
                <a:solidFill>
                  <a:srgbClr val="FF0000"/>
                </a:solidFill>
                <a:latin typeface="Times New Roman" panose="02020603050405020304" pitchFamily="18" charset="0"/>
              </a:rPr>
              <a:t>fact( 1 )</a:t>
            </a:r>
          </a:p>
          <a:p>
            <a:pPr marR="101630"/>
            <a:r>
              <a:rPr lang="en-US" altLang="zh-CN" dirty="0">
                <a:solidFill>
                  <a:schemeClr val="bg1">
                    <a:lumMod val="10000"/>
                  </a:schemeClr>
                </a:solidFill>
                <a:latin typeface="Times New Roman" panose="02020603050405020304" pitchFamily="18" charset="0"/>
              </a:rPr>
              <a:t>  </a:t>
            </a:r>
            <a:r>
              <a:rPr lang="en-US" altLang="zh-CN" dirty="0" err="1">
                <a:solidFill>
                  <a:schemeClr val="bg1">
                    <a:lumMod val="10000"/>
                  </a:schemeClr>
                </a:solidFill>
                <a:latin typeface="Times New Roman" panose="02020603050405020304" pitchFamily="18" charset="0"/>
              </a:rPr>
              <a:t>int</a:t>
            </a:r>
            <a:r>
              <a:rPr lang="en-US" altLang="zh-CN" dirty="0">
                <a:solidFill>
                  <a:schemeClr val="bg1">
                    <a:lumMod val="10000"/>
                  </a:schemeClr>
                </a:solidFill>
                <a:latin typeface="Times New Roman" panose="02020603050405020304" pitchFamily="18" charset="0"/>
              </a:rPr>
              <a:t> res=1;</a:t>
            </a:r>
          </a:p>
          <a:p>
            <a:pPr marR="101430"/>
            <a:r>
              <a:rPr lang="en-US" altLang="zh-CN" dirty="0">
                <a:solidFill>
                  <a:schemeClr val="bg1">
                    <a:lumMod val="10000"/>
                  </a:schemeClr>
                </a:solidFill>
                <a:latin typeface="Times New Roman" panose="02020603050405020304" pitchFamily="18" charset="0"/>
              </a:rPr>
              <a:t>  res=res* </a:t>
            </a:r>
            <a:r>
              <a:rPr lang="en-US" altLang="zh-CN" dirty="0">
                <a:solidFill>
                  <a:srgbClr val="1B10FC"/>
                </a:solidFill>
                <a:latin typeface="Times New Roman" panose="02020603050405020304" pitchFamily="18" charset="0"/>
              </a:rPr>
              <a:t>fact(0) </a:t>
            </a:r>
            <a:r>
              <a:rPr lang="en-US" altLang="zh-CN" dirty="0">
                <a:solidFill>
                  <a:schemeClr val="bg1">
                    <a:lumMod val="10000"/>
                  </a:schemeClr>
                </a:solidFill>
                <a:latin typeface="Times New Roman" panose="02020603050405020304" pitchFamily="18" charset="0"/>
              </a:rPr>
              <a:t>;</a:t>
            </a:r>
          </a:p>
          <a:p>
            <a:pPr marR="100110"/>
            <a:r>
              <a:rPr lang="en-US" altLang="zh-CN" dirty="0">
                <a:solidFill>
                  <a:schemeClr val="bg1">
                    <a:lumMod val="10000"/>
                  </a:schemeClr>
                </a:solidFill>
                <a:latin typeface="Times New Roman" panose="02020603050405020304" pitchFamily="18" charset="0"/>
              </a:rPr>
              <a:t>  return res;</a:t>
            </a:r>
          </a:p>
        </p:txBody>
      </p:sp>
      <p:sp>
        <p:nvSpPr>
          <p:cNvPr id="9" name="矩形 8"/>
          <p:cNvSpPr/>
          <p:nvPr/>
        </p:nvSpPr>
        <p:spPr bwMode="auto">
          <a:xfrm>
            <a:off x="3630544" y="5863854"/>
            <a:ext cx="2772756" cy="320910"/>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101430"/>
            <a:r>
              <a:rPr lang="en-US" altLang="zh-CN" dirty="0">
                <a:solidFill>
                  <a:schemeClr val="bg1">
                    <a:lumMod val="10000"/>
                  </a:schemeClr>
                </a:solidFill>
                <a:latin typeface="Times New Roman" panose="02020603050405020304" pitchFamily="18" charset="0"/>
              </a:rPr>
              <a:t>res=4* </a:t>
            </a:r>
            <a:r>
              <a:rPr lang="en-US" altLang="zh-CN" dirty="0">
                <a:solidFill>
                  <a:srgbClr val="1B10FC"/>
                </a:solidFill>
                <a:latin typeface="Times New Roman" panose="02020603050405020304" pitchFamily="18" charset="0"/>
              </a:rPr>
              <a:t>fact(3)</a:t>
            </a:r>
            <a:r>
              <a:rPr lang="en-US" altLang="zh-CN" dirty="0">
                <a:solidFill>
                  <a:schemeClr val="bg1">
                    <a:lumMod val="10000"/>
                  </a:schemeClr>
                </a:solidFill>
                <a:latin typeface="Times New Roman" panose="02020603050405020304" pitchFamily="18" charset="0"/>
              </a:rPr>
              <a:t> ; return res;</a:t>
            </a:r>
          </a:p>
        </p:txBody>
      </p:sp>
      <p:sp>
        <p:nvSpPr>
          <p:cNvPr id="10" name="矩形 9"/>
          <p:cNvSpPr/>
          <p:nvPr/>
        </p:nvSpPr>
        <p:spPr bwMode="auto">
          <a:xfrm>
            <a:off x="3630544" y="5544243"/>
            <a:ext cx="2772756" cy="320910"/>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101430"/>
            <a:r>
              <a:rPr lang="en-US" altLang="zh-CN" dirty="0">
                <a:solidFill>
                  <a:schemeClr val="bg1">
                    <a:lumMod val="10000"/>
                  </a:schemeClr>
                </a:solidFill>
                <a:latin typeface="Times New Roman" panose="02020603050405020304" pitchFamily="18" charset="0"/>
              </a:rPr>
              <a:t>res=3* </a:t>
            </a:r>
            <a:r>
              <a:rPr lang="en-US" altLang="zh-CN" dirty="0">
                <a:solidFill>
                  <a:srgbClr val="1B10FC"/>
                </a:solidFill>
                <a:latin typeface="Times New Roman" panose="02020603050405020304" pitchFamily="18" charset="0"/>
              </a:rPr>
              <a:t>fact(2)</a:t>
            </a:r>
            <a:r>
              <a:rPr lang="en-US" altLang="zh-CN" dirty="0">
                <a:solidFill>
                  <a:schemeClr val="bg1">
                    <a:lumMod val="10000"/>
                  </a:schemeClr>
                </a:solidFill>
                <a:latin typeface="Times New Roman" panose="02020603050405020304" pitchFamily="18" charset="0"/>
              </a:rPr>
              <a:t> ; return res;</a:t>
            </a:r>
          </a:p>
        </p:txBody>
      </p:sp>
      <p:sp>
        <p:nvSpPr>
          <p:cNvPr id="11" name="矩形 10"/>
          <p:cNvSpPr/>
          <p:nvPr/>
        </p:nvSpPr>
        <p:spPr bwMode="auto">
          <a:xfrm>
            <a:off x="3630544" y="5231796"/>
            <a:ext cx="2772756" cy="320910"/>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101430"/>
            <a:r>
              <a:rPr lang="en-US" altLang="zh-CN" dirty="0">
                <a:solidFill>
                  <a:schemeClr val="bg1">
                    <a:lumMod val="10000"/>
                  </a:schemeClr>
                </a:solidFill>
                <a:latin typeface="Times New Roman" panose="02020603050405020304" pitchFamily="18" charset="0"/>
              </a:rPr>
              <a:t>res=2* </a:t>
            </a:r>
            <a:r>
              <a:rPr lang="en-US" altLang="zh-CN" dirty="0">
                <a:solidFill>
                  <a:srgbClr val="1B10FC"/>
                </a:solidFill>
                <a:latin typeface="Times New Roman" panose="02020603050405020304" pitchFamily="18" charset="0"/>
              </a:rPr>
              <a:t>fact(1)</a:t>
            </a:r>
            <a:r>
              <a:rPr lang="en-US" altLang="zh-CN" dirty="0">
                <a:solidFill>
                  <a:schemeClr val="bg1">
                    <a:lumMod val="10000"/>
                  </a:schemeClr>
                </a:solidFill>
                <a:latin typeface="Times New Roman" panose="02020603050405020304" pitchFamily="18" charset="0"/>
              </a:rPr>
              <a:t> ; return res;</a:t>
            </a:r>
          </a:p>
        </p:txBody>
      </p:sp>
      <p:sp>
        <p:nvSpPr>
          <p:cNvPr id="12" name="矩形 11"/>
          <p:cNvSpPr/>
          <p:nvPr/>
        </p:nvSpPr>
        <p:spPr bwMode="auto">
          <a:xfrm>
            <a:off x="3630543" y="4929218"/>
            <a:ext cx="2770257" cy="302577"/>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101430"/>
            <a:r>
              <a:rPr lang="en-US" altLang="zh-CN" dirty="0">
                <a:solidFill>
                  <a:schemeClr val="bg1">
                    <a:lumMod val="10000"/>
                  </a:schemeClr>
                </a:solidFill>
                <a:latin typeface="Times New Roman" panose="02020603050405020304" pitchFamily="18" charset="0"/>
              </a:rPr>
              <a:t>res=1* </a:t>
            </a:r>
            <a:r>
              <a:rPr lang="en-US" altLang="zh-CN" dirty="0">
                <a:solidFill>
                  <a:srgbClr val="1B10FC"/>
                </a:solidFill>
                <a:latin typeface="Times New Roman" panose="02020603050405020304" pitchFamily="18" charset="0"/>
              </a:rPr>
              <a:t>fact(0)</a:t>
            </a:r>
            <a:r>
              <a:rPr lang="en-US" altLang="zh-CN" dirty="0">
                <a:solidFill>
                  <a:schemeClr val="bg1">
                    <a:lumMod val="10000"/>
                  </a:schemeClr>
                </a:solidFill>
                <a:latin typeface="Times New Roman" panose="02020603050405020304" pitchFamily="18" charset="0"/>
              </a:rPr>
              <a:t> ; return res;</a:t>
            </a:r>
          </a:p>
        </p:txBody>
      </p:sp>
      <p:sp>
        <p:nvSpPr>
          <p:cNvPr id="14" name="任意多边形 13"/>
          <p:cNvSpPr/>
          <p:nvPr/>
        </p:nvSpPr>
        <p:spPr bwMode="auto">
          <a:xfrm>
            <a:off x="1858780" y="2203554"/>
            <a:ext cx="599607" cy="584616"/>
          </a:xfrm>
          <a:custGeom>
            <a:avLst/>
            <a:gdLst>
              <a:gd name="connsiteX0" fmla="*/ 0 w 599607"/>
              <a:gd name="connsiteY0" fmla="*/ 584616 h 584616"/>
              <a:gd name="connsiteX1" fmla="*/ 239843 w 599607"/>
              <a:gd name="connsiteY1" fmla="*/ 434715 h 584616"/>
              <a:gd name="connsiteX2" fmla="*/ 359764 w 599607"/>
              <a:gd name="connsiteY2" fmla="*/ 89941 h 584616"/>
              <a:gd name="connsiteX3" fmla="*/ 599607 w 599607"/>
              <a:gd name="connsiteY3" fmla="*/ 0 h 584616"/>
            </a:gdLst>
            <a:ahLst/>
            <a:cxnLst>
              <a:cxn ang="0">
                <a:pos x="connsiteX0" y="connsiteY0"/>
              </a:cxn>
              <a:cxn ang="0">
                <a:pos x="connsiteX1" y="connsiteY1"/>
              </a:cxn>
              <a:cxn ang="0">
                <a:pos x="connsiteX2" y="connsiteY2"/>
              </a:cxn>
              <a:cxn ang="0">
                <a:pos x="connsiteX3" y="connsiteY3"/>
              </a:cxn>
            </a:cxnLst>
            <a:rect l="l" t="t" r="r" b="b"/>
            <a:pathLst>
              <a:path w="599607" h="584616">
                <a:moveTo>
                  <a:pt x="0" y="584616"/>
                </a:moveTo>
                <a:cubicBezTo>
                  <a:pt x="89941" y="550888"/>
                  <a:pt x="179882" y="517161"/>
                  <a:pt x="239843" y="434715"/>
                </a:cubicBezTo>
                <a:cubicBezTo>
                  <a:pt x="299804" y="352269"/>
                  <a:pt x="299803" y="162394"/>
                  <a:pt x="359764" y="89941"/>
                </a:cubicBezTo>
                <a:cubicBezTo>
                  <a:pt x="419725" y="17488"/>
                  <a:pt x="509666" y="8744"/>
                  <a:pt x="599607" y="0"/>
                </a:cubicBezTo>
              </a:path>
            </a:pathLst>
          </a:custGeom>
          <a:noFill/>
          <a:ln w="28575" cap="flat" cmpd="sng" algn="ctr">
            <a:solidFill>
              <a:srgbClr val="C0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5" name="任意多边形 14"/>
          <p:cNvSpPr/>
          <p:nvPr/>
        </p:nvSpPr>
        <p:spPr bwMode="auto">
          <a:xfrm>
            <a:off x="4198570" y="2213892"/>
            <a:ext cx="599607" cy="584616"/>
          </a:xfrm>
          <a:custGeom>
            <a:avLst/>
            <a:gdLst>
              <a:gd name="connsiteX0" fmla="*/ 0 w 599607"/>
              <a:gd name="connsiteY0" fmla="*/ 584616 h 584616"/>
              <a:gd name="connsiteX1" fmla="*/ 239843 w 599607"/>
              <a:gd name="connsiteY1" fmla="*/ 434715 h 584616"/>
              <a:gd name="connsiteX2" fmla="*/ 359764 w 599607"/>
              <a:gd name="connsiteY2" fmla="*/ 89941 h 584616"/>
              <a:gd name="connsiteX3" fmla="*/ 599607 w 599607"/>
              <a:gd name="connsiteY3" fmla="*/ 0 h 584616"/>
            </a:gdLst>
            <a:ahLst/>
            <a:cxnLst>
              <a:cxn ang="0">
                <a:pos x="connsiteX0" y="connsiteY0"/>
              </a:cxn>
              <a:cxn ang="0">
                <a:pos x="connsiteX1" y="connsiteY1"/>
              </a:cxn>
              <a:cxn ang="0">
                <a:pos x="connsiteX2" y="connsiteY2"/>
              </a:cxn>
              <a:cxn ang="0">
                <a:pos x="connsiteX3" y="connsiteY3"/>
              </a:cxn>
            </a:cxnLst>
            <a:rect l="l" t="t" r="r" b="b"/>
            <a:pathLst>
              <a:path w="599607" h="584616">
                <a:moveTo>
                  <a:pt x="0" y="584616"/>
                </a:moveTo>
                <a:cubicBezTo>
                  <a:pt x="89941" y="550888"/>
                  <a:pt x="179882" y="517161"/>
                  <a:pt x="239843" y="434715"/>
                </a:cubicBezTo>
                <a:cubicBezTo>
                  <a:pt x="299804" y="352269"/>
                  <a:pt x="299803" y="162394"/>
                  <a:pt x="359764" y="89941"/>
                </a:cubicBezTo>
                <a:cubicBezTo>
                  <a:pt x="419725" y="17488"/>
                  <a:pt x="509666" y="8744"/>
                  <a:pt x="599607" y="0"/>
                </a:cubicBezTo>
              </a:path>
            </a:pathLst>
          </a:custGeom>
          <a:noFill/>
          <a:ln w="28575" cap="flat" cmpd="sng" algn="ctr">
            <a:solidFill>
              <a:srgbClr val="C0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任意多边形 15"/>
          <p:cNvSpPr/>
          <p:nvPr/>
        </p:nvSpPr>
        <p:spPr bwMode="auto">
          <a:xfrm>
            <a:off x="6581106" y="2213892"/>
            <a:ext cx="599607" cy="584616"/>
          </a:xfrm>
          <a:custGeom>
            <a:avLst/>
            <a:gdLst>
              <a:gd name="connsiteX0" fmla="*/ 0 w 599607"/>
              <a:gd name="connsiteY0" fmla="*/ 584616 h 584616"/>
              <a:gd name="connsiteX1" fmla="*/ 239843 w 599607"/>
              <a:gd name="connsiteY1" fmla="*/ 434715 h 584616"/>
              <a:gd name="connsiteX2" fmla="*/ 359764 w 599607"/>
              <a:gd name="connsiteY2" fmla="*/ 89941 h 584616"/>
              <a:gd name="connsiteX3" fmla="*/ 599607 w 599607"/>
              <a:gd name="connsiteY3" fmla="*/ 0 h 584616"/>
            </a:gdLst>
            <a:ahLst/>
            <a:cxnLst>
              <a:cxn ang="0">
                <a:pos x="connsiteX0" y="connsiteY0"/>
              </a:cxn>
              <a:cxn ang="0">
                <a:pos x="connsiteX1" y="connsiteY1"/>
              </a:cxn>
              <a:cxn ang="0">
                <a:pos x="connsiteX2" y="connsiteY2"/>
              </a:cxn>
              <a:cxn ang="0">
                <a:pos x="connsiteX3" y="connsiteY3"/>
              </a:cxn>
            </a:cxnLst>
            <a:rect l="l" t="t" r="r" b="b"/>
            <a:pathLst>
              <a:path w="599607" h="584616">
                <a:moveTo>
                  <a:pt x="0" y="584616"/>
                </a:moveTo>
                <a:cubicBezTo>
                  <a:pt x="89941" y="550888"/>
                  <a:pt x="179882" y="517161"/>
                  <a:pt x="239843" y="434715"/>
                </a:cubicBezTo>
                <a:cubicBezTo>
                  <a:pt x="299804" y="352269"/>
                  <a:pt x="299803" y="162394"/>
                  <a:pt x="359764" y="89941"/>
                </a:cubicBezTo>
                <a:cubicBezTo>
                  <a:pt x="419725" y="17488"/>
                  <a:pt x="509666" y="8744"/>
                  <a:pt x="599607" y="0"/>
                </a:cubicBezTo>
              </a:path>
            </a:pathLst>
          </a:custGeom>
          <a:noFill/>
          <a:ln w="28575" cap="flat" cmpd="sng" algn="ctr">
            <a:solidFill>
              <a:srgbClr val="C0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7" name="矩形 16"/>
          <p:cNvSpPr/>
          <p:nvPr/>
        </p:nvSpPr>
        <p:spPr>
          <a:xfrm>
            <a:off x="7090347" y="4204178"/>
            <a:ext cx="1993693" cy="646331"/>
          </a:xfrm>
          <a:prstGeom prst="rect">
            <a:avLst/>
          </a:prstGeom>
          <a:solidFill>
            <a:schemeClr val="tx1">
              <a:lumMod val="20000"/>
              <a:lumOff val="80000"/>
            </a:schemeClr>
          </a:solidFill>
        </p:spPr>
        <p:txBody>
          <a:bodyPr wrap="square">
            <a:spAutoFit/>
          </a:bodyPr>
          <a:lstStyle/>
          <a:p>
            <a:r>
              <a:rPr lang="en-US" altLang="zh-CN" dirty="0">
                <a:solidFill>
                  <a:srgbClr val="FF0000"/>
                </a:solidFill>
                <a:latin typeface="Times New Roman" panose="02020603050405020304" pitchFamily="18" charset="0"/>
              </a:rPr>
              <a:t>fact( 0 )</a:t>
            </a:r>
          </a:p>
          <a:p>
            <a:pPr marR="101630"/>
            <a:r>
              <a:rPr lang="en-US" altLang="zh-CN" dirty="0">
                <a:solidFill>
                  <a:schemeClr val="bg1">
                    <a:lumMod val="10000"/>
                  </a:schemeClr>
                </a:solidFill>
                <a:latin typeface="Times New Roman" panose="02020603050405020304" pitchFamily="18" charset="0"/>
              </a:rPr>
              <a:t>  return 1;</a:t>
            </a:r>
          </a:p>
        </p:txBody>
      </p:sp>
      <p:cxnSp>
        <p:nvCxnSpPr>
          <p:cNvPr id="21" name="直接连接符 20"/>
          <p:cNvCxnSpPr/>
          <p:nvPr/>
        </p:nvCxnSpPr>
        <p:spPr bwMode="auto">
          <a:xfrm flipH="1">
            <a:off x="8460696" y="2882778"/>
            <a:ext cx="269822" cy="1321400"/>
          </a:xfrm>
          <a:prstGeom prst="line">
            <a:avLst/>
          </a:prstGeom>
          <a:noFill/>
          <a:ln w="28575" cap="flat" cmpd="sng" algn="ctr">
            <a:solidFill>
              <a:srgbClr val="C0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直接连接符 22"/>
          <p:cNvCxnSpPr/>
          <p:nvPr/>
        </p:nvCxnSpPr>
        <p:spPr bwMode="auto">
          <a:xfrm flipV="1">
            <a:off x="7694403" y="3179884"/>
            <a:ext cx="231924" cy="1024294"/>
          </a:xfrm>
          <a:prstGeom prst="line">
            <a:avLst/>
          </a:prstGeom>
          <a:noFill/>
          <a:ln w="28575" cap="flat" cmpd="sng" algn="ctr">
            <a:solidFill>
              <a:srgbClr val="C0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6" name="任意多边形 25"/>
          <p:cNvSpPr/>
          <p:nvPr/>
        </p:nvSpPr>
        <p:spPr bwMode="auto">
          <a:xfrm>
            <a:off x="5906125" y="3192905"/>
            <a:ext cx="1469036" cy="554795"/>
          </a:xfrm>
          <a:custGeom>
            <a:avLst/>
            <a:gdLst>
              <a:gd name="connsiteX0" fmla="*/ 1469036 w 1469036"/>
              <a:gd name="connsiteY0" fmla="*/ 0 h 554795"/>
              <a:gd name="connsiteX1" fmla="*/ 539645 w 1469036"/>
              <a:gd name="connsiteY1" fmla="*/ 554636 h 554795"/>
              <a:gd name="connsiteX2" fmla="*/ 0 w 1469036"/>
              <a:gd name="connsiteY2" fmla="*/ 44970 h 554795"/>
            </a:gdLst>
            <a:ahLst/>
            <a:cxnLst>
              <a:cxn ang="0">
                <a:pos x="connsiteX0" y="connsiteY0"/>
              </a:cxn>
              <a:cxn ang="0">
                <a:pos x="connsiteX1" y="connsiteY1"/>
              </a:cxn>
              <a:cxn ang="0">
                <a:pos x="connsiteX2" y="connsiteY2"/>
              </a:cxn>
            </a:cxnLst>
            <a:rect l="l" t="t" r="r" b="b"/>
            <a:pathLst>
              <a:path w="1469036" h="554795">
                <a:moveTo>
                  <a:pt x="1469036" y="0"/>
                </a:moveTo>
                <a:cubicBezTo>
                  <a:pt x="1126760" y="273570"/>
                  <a:pt x="784484" y="547141"/>
                  <a:pt x="539645" y="554636"/>
                </a:cubicBezTo>
                <a:cubicBezTo>
                  <a:pt x="294806" y="562131"/>
                  <a:pt x="147403" y="303550"/>
                  <a:pt x="0" y="44970"/>
                </a:cubicBezTo>
              </a:path>
            </a:pathLst>
          </a:custGeom>
          <a:noFill/>
          <a:ln w="28575" cap="flat" cmpd="sng" algn="ctr">
            <a:solidFill>
              <a:srgbClr val="C0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27" name="任意多边形 26"/>
          <p:cNvSpPr/>
          <p:nvPr/>
        </p:nvSpPr>
        <p:spPr bwMode="auto">
          <a:xfrm>
            <a:off x="3599863" y="3192905"/>
            <a:ext cx="1469036" cy="554795"/>
          </a:xfrm>
          <a:custGeom>
            <a:avLst/>
            <a:gdLst>
              <a:gd name="connsiteX0" fmla="*/ 1469036 w 1469036"/>
              <a:gd name="connsiteY0" fmla="*/ 0 h 554795"/>
              <a:gd name="connsiteX1" fmla="*/ 539645 w 1469036"/>
              <a:gd name="connsiteY1" fmla="*/ 554636 h 554795"/>
              <a:gd name="connsiteX2" fmla="*/ 0 w 1469036"/>
              <a:gd name="connsiteY2" fmla="*/ 44970 h 554795"/>
            </a:gdLst>
            <a:ahLst/>
            <a:cxnLst>
              <a:cxn ang="0">
                <a:pos x="connsiteX0" y="connsiteY0"/>
              </a:cxn>
              <a:cxn ang="0">
                <a:pos x="connsiteX1" y="connsiteY1"/>
              </a:cxn>
              <a:cxn ang="0">
                <a:pos x="connsiteX2" y="connsiteY2"/>
              </a:cxn>
            </a:cxnLst>
            <a:rect l="l" t="t" r="r" b="b"/>
            <a:pathLst>
              <a:path w="1469036" h="554795">
                <a:moveTo>
                  <a:pt x="1469036" y="0"/>
                </a:moveTo>
                <a:cubicBezTo>
                  <a:pt x="1126760" y="273570"/>
                  <a:pt x="784484" y="547141"/>
                  <a:pt x="539645" y="554636"/>
                </a:cubicBezTo>
                <a:cubicBezTo>
                  <a:pt x="294806" y="562131"/>
                  <a:pt x="147403" y="303550"/>
                  <a:pt x="0" y="44970"/>
                </a:cubicBezTo>
              </a:path>
            </a:pathLst>
          </a:custGeom>
          <a:noFill/>
          <a:ln w="28575" cap="flat" cmpd="sng" algn="ctr">
            <a:solidFill>
              <a:srgbClr val="C0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28" name="任意多边形 27"/>
          <p:cNvSpPr/>
          <p:nvPr/>
        </p:nvSpPr>
        <p:spPr bwMode="auto">
          <a:xfrm>
            <a:off x="1167858" y="3209704"/>
            <a:ext cx="1469036" cy="554795"/>
          </a:xfrm>
          <a:custGeom>
            <a:avLst/>
            <a:gdLst>
              <a:gd name="connsiteX0" fmla="*/ 1469036 w 1469036"/>
              <a:gd name="connsiteY0" fmla="*/ 0 h 554795"/>
              <a:gd name="connsiteX1" fmla="*/ 539645 w 1469036"/>
              <a:gd name="connsiteY1" fmla="*/ 554636 h 554795"/>
              <a:gd name="connsiteX2" fmla="*/ 0 w 1469036"/>
              <a:gd name="connsiteY2" fmla="*/ 44970 h 554795"/>
            </a:gdLst>
            <a:ahLst/>
            <a:cxnLst>
              <a:cxn ang="0">
                <a:pos x="connsiteX0" y="connsiteY0"/>
              </a:cxn>
              <a:cxn ang="0">
                <a:pos x="connsiteX1" y="connsiteY1"/>
              </a:cxn>
              <a:cxn ang="0">
                <a:pos x="connsiteX2" y="connsiteY2"/>
              </a:cxn>
            </a:cxnLst>
            <a:rect l="l" t="t" r="r" b="b"/>
            <a:pathLst>
              <a:path w="1469036" h="554795">
                <a:moveTo>
                  <a:pt x="1469036" y="0"/>
                </a:moveTo>
                <a:cubicBezTo>
                  <a:pt x="1126760" y="273570"/>
                  <a:pt x="784484" y="547141"/>
                  <a:pt x="539645" y="554636"/>
                </a:cubicBezTo>
                <a:cubicBezTo>
                  <a:pt x="294806" y="562131"/>
                  <a:pt x="147403" y="303550"/>
                  <a:pt x="0" y="44970"/>
                </a:cubicBezTo>
              </a:path>
            </a:pathLst>
          </a:custGeom>
          <a:noFill/>
          <a:ln w="28575" cap="flat" cmpd="sng" algn="ctr">
            <a:solidFill>
              <a:srgbClr val="C0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1" name="文本框 30"/>
          <p:cNvSpPr txBox="1"/>
          <p:nvPr/>
        </p:nvSpPr>
        <p:spPr>
          <a:xfrm>
            <a:off x="7745423" y="3650499"/>
            <a:ext cx="774571" cy="338554"/>
          </a:xfrm>
          <a:prstGeom prst="rect">
            <a:avLst/>
          </a:prstGeom>
          <a:noFill/>
        </p:spPr>
        <p:txBody>
          <a:bodyPr wrap="square">
            <a:spAutoFit/>
          </a:bodyPr>
          <a:lstStyle>
            <a:defPPr>
              <a:defRPr lang="zh-CN"/>
            </a:defPPr>
            <a:lvl1pPr>
              <a:defRPr>
                <a:solidFill>
                  <a:srgbClr val="FF0000"/>
                </a:solidFill>
                <a:latin typeface="Times New Roman" panose="02020603050405020304" pitchFamily="18" charset="0"/>
              </a:defRPr>
            </a:lvl1pPr>
          </a:lstStyle>
          <a:p>
            <a:r>
              <a:rPr lang="zh-CN" altLang="en-US" sz="1600" dirty="0">
                <a:solidFill>
                  <a:schemeClr val="bg1">
                    <a:lumMod val="10000"/>
                  </a:schemeClr>
                </a:solidFill>
              </a:rPr>
              <a:t>返回</a:t>
            </a:r>
            <a:r>
              <a:rPr lang="en-US" altLang="zh-CN" sz="1600" dirty="0">
                <a:solidFill>
                  <a:schemeClr val="bg1">
                    <a:lumMod val="10000"/>
                  </a:schemeClr>
                </a:solidFill>
              </a:rPr>
              <a:t>1</a:t>
            </a:r>
            <a:endParaRPr lang="zh-CN" altLang="en-US" sz="1600" dirty="0">
              <a:solidFill>
                <a:schemeClr val="bg1">
                  <a:lumMod val="10000"/>
                </a:schemeClr>
              </a:solidFill>
            </a:endParaRPr>
          </a:p>
        </p:txBody>
      </p:sp>
      <p:sp>
        <p:nvSpPr>
          <p:cNvPr id="32" name="文本框 31"/>
          <p:cNvSpPr txBox="1"/>
          <p:nvPr/>
        </p:nvSpPr>
        <p:spPr>
          <a:xfrm>
            <a:off x="6102934" y="3290115"/>
            <a:ext cx="774571" cy="338554"/>
          </a:xfrm>
          <a:prstGeom prst="rect">
            <a:avLst/>
          </a:prstGeom>
          <a:noFill/>
        </p:spPr>
        <p:txBody>
          <a:bodyPr wrap="square">
            <a:spAutoFit/>
          </a:bodyPr>
          <a:lstStyle>
            <a:defPPr>
              <a:defRPr lang="zh-CN"/>
            </a:defPPr>
            <a:lvl1pPr>
              <a:defRPr>
                <a:solidFill>
                  <a:srgbClr val="FF0000"/>
                </a:solidFill>
                <a:latin typeface="Times New Roman" panose="02020603050405020304" pitchFamily="18" charset="0"/>
              </a:defRPr>
            </a:lvl1pPr>
          </a:lstStyle>
          <a:p>
            <a:r>
              <a:rPr lang="zh-CN" altLang="en-US" sz="1600" dirty="0">
                <a:solidFill>
                  <a:schemeClr val="bg1">
                    <a:lumMod val="10000"/>
                  </a:schemeClr>
                </a:solidFill>
              </a:rPr>
              <a:t>返回</a:t>
            </a:r>
            <a:r>
              <a:rPr lang="en-US" altLang="zh-CN" sz="1600" dirty="0">
                <a:solidFill>
                  <a:schemeClr val="bg1">
                    <a:lumMod val="10000"/>
                  </a:schemeClr>
                </a:solidFill>
              </a:rPr>
              <a:t>1</a:t>
            </a:r>
            <a:endParaRPr lang="zh-CN" altLang="en-US" sz="1600" dirty="0">
              <a:solidFill>
                <a:schemeClr val="bg1">
                  <a:lumMod val="10000"/>
                </a:schemeClr>
              </a:solidFill>
            </a:endParaRPr>
          </a:p>
        </p:txBody>
      </p:sp>
      <p:sp>
        <p:nvSpPr>
          <p:cNvPr id="33" name="文本框 32"/>
          <p:cNvSpPr txBox="1"/>
          <p:nvPr/>
        </p:nvSpPr>
        <p:spPr>
          <a:xfrm>
            <a:off x="3836770" y="3309425"/>
            <a:ext cx="774571" cy="338554"/>
          </a:xfrm>
          <a:prstGeom prst="rect">
            <a:avLst/>
          </a:prstGeom>
          <a:noFill/>
        </p:spPr>
        <p:txBody>
          <a:bodyPr wrap="square">
            <a:spAutoFit/>
          </a:bodyPr>
          <a:lstStyle>
            <a:defPPr>
              <a:defRPr lang="zh-CN"/>
            </a:defPPr>
            <a:lvl1pPr>
              <a:defRPr>
                <a:solidFill>
                  <a:srgbClr val="FF0000"/>
                </a:solidFill>
                <a:latin typeface="Times New Roman" panose="02020603050405020304" pitchFamily="18" charset="0"/>
              </a:defRPr>
            </a:lvl1pPr>
          </a:lstStyle>
          <a:p>
            <a:r>
              <a:rPr lang="zh-CN" altLang="en-US" sz="1600" dirty="0">
                <a:solidFill>
                  <a:schemeClr val="bg1">
                    <a:lumMod val="10000"/>
                  </a:schemeClr>
                </a:solidFill>
              </a:rPr>
              <a:t>返回</a:t>
            </a:r>
            <a:r>
              <a:rPr lang="en-US" altLang="zh-CN" sz="1600" dirty="0">
                <a:solidFill>
                  <a:schemeClr val="bg1">
                    <a:lumMod val="10000"/>
                  </a:schemeClr>
                </a:solidFill>
              </a:rPr>
              <a:t>2</a:t>
            </a:r>
            <a:endParaRPr lang="zh-CN" altLang="en-US" sz="1600" dirty="0">
              <a:solidFill>
                <a:schemeClr val="bg1">
                  <a:lumMod val="10000"/>
                </a:schemeClr>
              </a:solidFill>
            </a:endParaRPr>
          </a:p>
        </p:txBody>
      </p:sp>
      <p:sp>
        <p:nvSpPr>
          <p:cNvPr id="34" name="文本框 33"/>
          <p:cNvSpPr txBox="1"/>
          <p:nvPr/>
        </p:nvSpPr>
        <p:spPr>
          <a:xfrm>
            <a:off x="1384012" y="3317824"/>
            <a:ext cx="774571" cy="338554"/>
          </a:xfrm>
          <a:prstGeom prst="rect">
            <a:avLst/>
          </a:prstGeom>
          <a:noFill/>
        </p:spPr>
        <p:txBody>
          <a:bodyPr wrap="square">
            <a:spAutoFit/>
          </a:bodyPr>
          <a:lstStyle>
            <a:defPPr>
              <a:defRPr lang="zh-CN"/>
            </a:defPPr>
            <a:lvl1pPr>
              <a:defRPr>
                <a:solidFill>
                  <a:srgbClr val="FF0000"/>
                </a:solidFill>
                <a:latin typeface="Times New Roman" panose="02020603050405020304" pitchFamily="18" charset="0"/>
              </a:defRPr>
            </a:lvl1pPr>
          </a:lstStyle>
          <a:p>
            <a:r>
              <a:rPr lang="zh-CN" altLang="en-US" sz="1600" dirty="0">
                <a:solidFill>
                  <a:schemeClr val="bg1">
                    <a:lumMod val="10000"/>
                  </a:schemeClr>
                </a:solidFill>
              </a:rPr>
              <a:t>返回</a:t>
            </a:r>
            <a:r>
              <a:rPr lang="en-US" altLang="zh-CN" sz="1600" dirty="0">
                <a:solidFill>
                  <a:schemeClr val="bg1">
                    <a:lumMod val="10000"/>
                  </a:schemeClr>
                </a:solidFill>
              </a:rPr>
              <a:t>6</a:t>
            </a:r>
            <a:endParaRPr lang="zh-CN" altLang="en-US" sz="1600" dirty="0">
              <a:solidFill>
                <a:schemeClr val="bg1">
                  <a:lumMod val="10000"/>
                </a:schemeClr>
              </a:solidFill>
            </a:endParaRPr>
          </a:p>
        </p:txBody>
      </p:sp>
      <p:cxnSp>
        <p:nvCxnSpPr>
          <p:cNvPr id="36" name="直接箭头连接符 35"/>
          <p:cNvCxnSpPr/>
          <p:nvPr/>
        </p:nvCxnSpPr>
        <p:spPr bwMode="auto">
          <a:xfrm>
            <a:off x="2908941" y="6050946"/>
            <a:ext cx="690922" cy="0"/>
          </a:xfrm>
          <a:prstGeom prst="straightConnector1">
            <a:avLst/>
          </a:prstGeom>
          <a:noFill/>
          <a:ln w="38100" cap="flat" cmpd="sng" algn="ctr">
            <a:solidFill>
              <a:srgbClr val="3333CC"/>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2" name="矩形 41"/>
          <p:cNvSpPr/>
          <p:nvPr/>
        </p:nvSpPr>
        <p:spPr bwMode="auto">
          <a:xfrm>
            <a:off x="3630544" y="4606265"/>
            <a:ext cx="2772756" cy="320910"/>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101430"/>
            <a:endParaRPr lang="en-US" altLang="zh-CN" dirty="0">
              <a:solidFill>
                <a:schemeClr val="bg1">
                  <a:lumMod val="10000"/>
                </a:schemeClr>
              </a:solidFill>
              <a:latin typeface="Times New Roman" panose="02020603050405020304" pitchFamily="18" charset="0"/>
            </a:endParaRPr>
          </a:p>
        </p:txBody>
      </p:sp>
      <p:sp>
        <p:nvSpPr>
          <p:cNvPr id="43" name="矩形 42"/>
          <p:cNvSpPr/>
          <p:nvPr/>
        </p:nvSpPr>
        <p:spPr bwMode="auto">
          <a:xfrm>
            <a:off x="1365773" y="5264901"/>
            <a:ext cx="1318853"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sz="1400" dirty="0">
                <a:latin typeface="华文中宋" panose="02010600040101010101" pitchFamily="2" charset="-122"/>
                <a:ea typeface="华文中宋" panose="02010600040101010101" pitchFamily="2" charset="-122"/>
              </a:rPr>
              <a:t>s</a:t>
            </a:r>
            <a:endParaRPr lang="zh-CN" altLang="en-US" sz="1400" dirty="0">
              <a:latin typeface="华文中宋" panose="02010600040101010101" pitchFamily="2" charset="-122"/>
              <a:ea typeface="华文中宋" panose="02010600040101010101" pitchFamily="2" charset="-122"/>
            </a:endParaRPr>
          </a:p>
        </p:txBody>
      </p:sp>
      <p:sp>
        <p:nvSpPr>
          <p:cNvPr id="44" name="矩形 43"/>
          <p:cNvSpPr/>
          <p:nvPr/>
        </p:nvSpPr>
        <p:spPr bwMode="auto">
          <a:xfrm>
            <a:off x="1365773" y="4739020"/>
            <a:ext cx="1318853"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endParaRPr lang="zh-CN" altLang="en-US" sz="1400"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1365773" y="4204178"/>
            <a:ext cx="1318853"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sz="1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169954" y="4137313"/>
            <a:ext cx="697370"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4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7" name="文本框 46"/>
          <p:cNvSpPr txBox="1"/>
          <p:nvPr/>
        </p:nvSpPr>
        <p:spPr>
          <a:xfrm>
            <a:off x="30829" y="3718237"/>
            <a:ext cx="990111" cy="42352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1400" dirty="0" err="1"/>
              <a:t>seqStack</a:t>
            </a:r>
            <a:endParaRPr lang="zh-CN" altLang="en-US" sz="1400" dirty="0"/>
          </a:p>
        </p:txBody>
      </p:sp>
      <p:cxnSp>
        <p:nvCxnSpPr>
          <p:cNvPr id="50" name="直接连接符 49"/>
          <p:cNvCxnSpPr>
            <a:endCxn id="45" idx="1"/>
          </p:cNvCxnSpPr>
          <p:nvPr/>
        </p:nvCxnSpPr>
        <p:spPr bwMode="auto">
          <a:xfrm>
            <a:off x="525884" y="4467118"/>
            <a:ext cx="839889"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6" name="矩形 55"/>
          <p:cNvSpPr/>
          <p:nvPr/>
        </p:nvSpPr>
        <p:spPr bwMode="auto">
          <a:xfrm>
            <a:off x="3630544" y="4293610"/>
            <a:ext cx="2772756" cy="320910"/>
          </a:xfrm>
          <a:prstGeom prst="rect">
            <a:avLst/>
          </a:prstGeom>
          <a:solidFill>
            <a:srgbClr val="FFE69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R="101430"/>
            <a:endParaRPr lang="en-US" altLang="zh-CN" dirty="0">
              <a:solidFill>
                <a:schemeClr val="bg1">
                  <a:lumMod val="10000"/>
                </a:schemeClr>
              </a:solidFill>
              <a:latin typeface="Times New Roman" panose="02020603050405020304" pitchFamily="18" charset="0"/>
            </a:endParaRPr>
          </a:p>
        </p:txBody>
      </p:sp>
      <p:cxnSp>
        <p:nvCxnSpPr>
          <p:cNvPr id="59" name="直接箭头连接符 58"/>
          <p:cNvCxnSpPr/>
          <p:nvPr/>
        </p:nvCxnSpPr>
        <p:spPr bwMode="auto">
          <a:xfrm>
            <a:off x="2896611" y="5541772"/>
            <a:ext cx="0" cy="525687"/>
          </a:xfrm>
          <a:prstGeom prst="straightConnector1">
            <a:avLst/>
          </a:prstGeom>
          <a:no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 name="直接箭头连接符 60"/>
          <p:cNvCxnSpPr/>
          <p:nvPr/>
        </p:nvCxnSpPr>
        <p:spPr bwMode="auto">
          <a:xfrm flipV="1">
            <a:off x="2396627" y="5544242"/>
            <a:ext cx="512314" cy="1"/>
          </a:xfrm>
          <a:prstGeom prst="straightConnector1">
            <a:avLst/>
          </a:prstGeom>
          <a:no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6" name="矩形 65"/>
          <p:cNvSpPr/>
          <p:nvPr/>
        </p:nvSpPr>
        <p:spPr>
          <a:xfrm>
            <a:off x="1596882" y="4800894"/>
            <a:ext cx="918841" cy="369332"/>
          </a:xfrm>
          <a:prstGeom prst="rect">
            <a:avLst/>
          </a:prstGeom>
        </p:spPr>
        <p:txBody>
          <a:bodyPr wrap="none">
            <a:sp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top=-1</a:t>
            </a:r>
            <a:endParaRPr lang="zh-CN" altLang="en-US" dirty="0">
              <a:latin typeface="华文中宋" panose="02010600040101010101" pitchFamily="2" charset="-122"/>
              <a:ea typeface="华文中宋" panose="02010600040101010101" pitchFamily="2" charset="-122"/>
            </a:endParaRPr>
          </a:p>
        </p:txBody>
      </p:sp>
      <p:sp>
        <p:nvSpPr>
          <p:cNvPr id="67" name="矩形 66"/>
          <p:cNvSpPr/>
          <p:nvPr/>
        </p:nvSpPr>
        <p:spPr>
          <a:xfrm>
            <a:off x="1643369" y="4800894"/>
            <a:ext cx="825867" cy="369332"/>
          </a:xfrm>
          <a:prstGeom prst="rect">
            <a:avLst/>
          </a:prstGeom>
        </p:spPr>
        <p:txBody>
          <a:bodyPr wrap="none">
            <a:sp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top=0</a:t>
            </a:r>
            <a:endParaRPr lang="zh-CN" altLang="en-US" dirty="0">
              <a:latin typeface="华文中宋" panose="02010600040101010101" pitchFamily="2" charset="-122"/>
              <a:ea typeface="华文中宋" panose="02010600040101010101" pitchFamily="2" charset="-122"/>
            </a:endParaRPr>
          </a:p>
        </p:txBody>
      </p:sp>
      <p:sp>
        <p:nvSpPr>
          <p:cNvPr id="68" name="矩形 67"/>
          <p:cNvSpPr/>
          <p:nvPr/>
        </p:nvSpPr>
        <p:spPr>
          <a:xfrm>
            <a:off x="1655722" y="4807001"/>
            <a:ext cx="825867" cy="369332"/>
          </a:xfrm>
          <a:prstGeom prst="rect">
            <a:avLst/>
          </a:prstGeom>
        </p:spPr>
        <p:txBody>
          <a:bodyPr wrap="none">
            <a:sp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top=1</a:t>
            </a:r>
            <a:endParaRPr lang="zh-CN" altLang="en-US" dirty="0">
              <a:latin typeface="华文中宋" panose="02010600040101010101" pitchFamily="2" charset="-122"/>
              <a:ea typeface="华文中宋" panose="02010600040101010101" pitchFamily="2" charset="-122"/>
            </a:endParaRPr>
          </a:p>
        </p:txBody>
      </p:sp>
      <p:sp>
        <p:nvSpPr>
          <p:cNvPr id="69" name="矩形 68"/>
          <p:cNvSpPr/>
          <p:nvPr/>
        </p:nvSpPr>
        <p:spPr>
          <a:xfrm>
            <a:off x="1668075" y="4795314"/>
            <a:ext cx="825867" cy="369332"/>
          </a:xfrm>
          <a:prstGeom prst="rect">
            <a:avLst/>
          </a:prstGeom>
        </p:spPr>
        <p:txBody>
          <a:bodyPr wrap="none">
            <a:sp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top=2</a:t>
            </a:r>
            <a:endParaRPr lang="zh-CN" altLang="en-US" dirty="0">
              <a:latin typeface="华文中宋" panose="02010600040101010101" pitchFamily="2" charset="-122"/>
              <a:ea typeface="华文中宋" panose="02010600040101010101" pitchFamily="2" charset="-122"/>
            </a:endParaRPr>
          </a:p>
        </p:txBody>
      </p:sp>
      <p:sp>
        <p:nvSpPr>
          <p:cNvPr id="71" name="矩形 70"/>
          <p:cNvSpPr/>
          <p:nvPr/>
        </p:nvSpPr>
        <p:spPr>
          <a:xfrm>
            <a:off x="1656828" y="4795314"/>
            <a:ext cx="825867" cy="369332"/>
          </a:xfrm>
          <a:prstGeom prst="rect">
            <a:avLst/>
          </a:prstGeom>
        </p:spPr>
        <p:txBody>
          <a:bodyPr wrap="none">
            <a:sp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top=3</a:t>
            </a:r>
            <a:endParaRPr lang="zh-CN" altLang="en-US" dirty="0">
              <a:latin typeface="华文中宋" panose="02010600040101010101" pitchFamily="2" charset="-122"/>
              <a:ea typeface="华文中宋" panose="02010600040101010101" pitchFamily="2" charset="-122"/>
            </a:endParaRPr>
          </a:p>
        </p:txBody>
      </p:sp>
      <p:sp>
        <p:nvSpPr>
          <p:cNvPr id="74" name="矩形 73"/>
          <p:cNvSpPr/>
          <p:nvPr/>
        </p:nvSpPr>
        <p:spPr>
          <a:xfrm>
            <a:off x="6400801" y="5861681"/>
            <a:ext cx="327334" cy="369332"/>
          </a:xfrm>
          <a:prstGeom prst="rect">
            <a:avLst/>
          </a:prstGeom>
        </p:spPr>
        <p:txBody>
          <a:bodyPr wrap="none">
            <a:sp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75" name="矩形 74"/>
          <p:cNvSpPr/>
          <p:nvPr/>
        </p:nvSpPr>
        <p:spPr>
          <a:xfrm>
            <a:off x="6403300" y="5528826"/>
            <a:ext cx="327334" cy="369332"/>
          </a:xfrm>
          <a:prstGeom prst="rect">
            <a:avLst/>
          </a:prstGeom>
        </p:spPr>
        <p:txBody>
          <a:bodyPr wrap="none">
            <a:sp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76" name="矩形 75"/>
          <p:cNvSpPr/>
          <p:nvPr/>
        </p:nvSpPr>
        <p:spPr>
          <a:xfrm>
            <a:off x="6401927" y="5214762"/>
            <a:ext cx="327334" cy="369332"/>
          </a:xfrm>
          <a:prstGeom prst="rect">
            <a:avLst/>
          </a:prstGeom>
        </p:spPr>
        <p:txBody>
          <a:bodyPr wrap="none">
            <a:sp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77" name="矩形 76"/>
          <p:cNvSpPr/>
          <p:nvPr/>
        </p:nvSpPr>
        <p:spPr>
          <a:xfrm>
            <a:off x="6400115" y="4899913"/>
            <a:ext cx="327334" cy="369332"/>
          </a:xfrm>
          <a:prstGeom prst="rect">
            <a:avLst/>
          </a:prstGeom>
        </p:spPr>
        <p:txBody>
          <a:bodyPr wrap="none">
            <a:sp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78" name="矩形 77"/>
          <p:cNvSpPr/>
          <p:nvPr/>
        </p:nvSpPr>
        <p:spPr>
          <a:xfrm>
            <a:off x="6387762" y="4571066"/>
            <a:ext cx="327334" cy="369332"/>
          </a:xfrm>
          <a:prstGeom prst="rect">
            <a:avLst/>
          </a:prstGeom>
        </p:spPr>
        <p:txBody>
          <a:bodyPr wrap="none">
            <a:sp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79" name="矩形 78"/>
          <p:cNvSpPr/>
          <p:nvPr/>
        </p:nvSpPr>
        <p:spPr>
          <a:xfrm>
            <a:off x="6375409" y="4242213"/>
            <a:ext cx="327334" cy="369332"/>
          </a:xfrm>
          <a:prstGeom prst="rect">
            <a:avLst/>
          </a:prstGeom>
        </p:spPr>
        <p:txBody>
          <a:bodyPr wrap="none">
            <a:sp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714320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par>
                                <p:cTn id="14" presetID="10" presetClass="exit" presetSubtype="0" fill="hold" grpId="0" nodeType="withEffect">
                                  <p:stCondLst>
                                    <p:cond delay="0"/>
                                  </p:stCondLst>
                                  <p:childTnLst>
                                    <p:animEffect transition="out" filter="fade">
                                      <p:cBhvr>
                                        <p:cTn id="15" dur="500"/>
                                        <p:tgtEl>
                                          <p:spTgt spid="66"/>
                                        </p:tgtEl>
                                      </p:cBhvr>
                                    </p:animEffect>
                                    <p:set>
                                      <p:cBhvr>
                                        <p:cTn id="16" dur="1" fill="hold">
                                          <p:stCondLst>
                                            <p:cond delay="499"/>
                                          </p:stCondLst>
                                        </p:cTn>
                                        <p:tgtEl>
                                          <p:spTgt spid="66"/>
                                        </p:tgtEl>
                                        <p:attrNameLst>
                                          <p:attrName>style.visibility</p:attrName>
                                        </p:attrNameLst>
                                      </p:cBhvr>
                                      <p:to>
                                        <p:strVal val="hidden"/>
                                      </p:to>
                                    </p:set>
                                  </p:childTnLst>
                                </p:cTn>
                              </p:par>
                              <p:par>
                                <p:cTn id="17" presetID="10" presetClass="entr" presetSubtype="0" fill="hold" grpId="0" nodeType="withEffect">
                                  <p:stCondLst>
                                    <p:cond delay="0"/>
                                  </p:stCondLst>
                                  <p:childTnLst>
                                    <p:set>
                                      <p:cBhvr>
                                        <p:cTn id="18" dur="1" fill="hold">
                                          <p:stCondLst>
                                            <p:cond delay="0"/>
                                          </p:stCondLst>
                                        </p:cTn>
                                        <p:tgtEl>
                                          <p:spTgt spid="67"/>
                                        </p:tgtEl>
                                        <p:attrNameLst>
                                          <p:attrName>style.visibility</p:attrName>
                                        </p:attrNameLst>
                                      </p:cBhvr>
                                      <p:to>
                                        <p:strVal val="visible"/>
                                      </p:to>
                                    </p:set>
                                    <p:animEffect transition="in" filter="fade">
                                      <p:cBhvr>
                                        <p:cTn id="19" dur="500"/>
                                        <p:tgtEl>
                                          <p:spTgt spid="6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10" presetClass="entr" presetSubtype="0" fill="hold" nodeType="withEffect">
                                  <p:stCondLst>
                                    <p:cond delay="0"/>
                                  </p:stCondLst>
                                  <p:childTnLst>
                                    <p:set>
                                      <p:cBhvr>
                                        <p:cTn id="29" dur="1" fill="hold">
                                          <p:stCondLst>
                                            <p:cond delay="0"/>
                                          </p:stCondLst>
                                        </p:cTn>
                                        <p:tgtEl>
                                          <p:spTgt spid="10">
                                            <p:txEl>
                                              <p:pRg st="0" end="0"/>
                                            </p:txEl>
                                          </p:spTgt>
                                        </p:tgtEl>
                                        <p:attrNameLst>
                                          <p:attrName>style.visibility</p:attrName>
                                        </p:attrNameLst>
                                      </p:cBhvr>
                                      <p:to>
                                        <p:strVal val="visible"/>
                                      </p:to>
                                    </p:set>
                                    <p:animEffect transition="in" filter="fade">
                                      <p:cBhvr>
                                        <p:cTn id="30" dur="500"/>
                                        <p:tgtEl>
                                          <p:spTgt spid="10">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8"/>
                                        </p:tgtEl>
                                        <p:attrNameLst>
                                          <p:attrName>style.visibility</p:attrName>
                                        </p:attrNameLst>
                                      </p:cBhvr>
                                      <p:to>
                                        <p:strVal val="visible"/>
                                      </p:to>
                                    </p:set>
                                    <p:animEffect transition="in" filter="fade">
                                      <p:cBhvr>
                                        <p:cTn id="33" dur="500"/>
                                        <p:tgtEl>
                                          <p:spTgt spid="68"/>
                                        </p:tgtEl>
                                      </p:cBhvr>
                                    </p:animEffect>
                                  </p:childTnLst>
                                </p:cTn>
                              </p:par>
                              <p:par>
                                <p:cTn id="34" presetID="10" presetClass="exit" presetSubtype="0" fill="hold" grpId="1" nodeType="withEffect">
                                  <p:stCondLst>
                                    <p:cond delay="0"/>
                                  </p:stCondLst>
                                  <p:childTnLst>
                                    <p:animEffect transition="out" filter="fade">
                                      <p:cBhvr>
                                        <p:cTn id="35" dur="500"/>
                                        <p:tgtEl>
                                          <p:spTgt spid="67"/>
                                        </p:tgtEl>
                                      </p:cBhvr>
                                    </p:animEffect>
                                    <p:set>
                                      <p:cBhvr>
                                        <p:cTn id="36" dur="1" fill="hold">
                                          <p:stCondLst>
                                            <p:cond delay="499"/>
                                          </p:stCondLst>
                                        </p:cTn>
                                        <p:tgtEl>
                                          <p:spTgt spid="67"/>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par>
                                <p:cTn id="45" presetID="10" presetClass="entr" presetSubtype="0" fill="hold" nodeType="withEffect">
                                  <p:stCondLst>
                                    <p:cond delay="0"/>
                                  </p:stCondLst>
                                  <p:childTnLst>
                                    <p:set>
                                      <p:cBhvr>
                                        <p:cTn id="46" dur="1" fill="hold">
                                          <p:stCondLst>
                                            <p:cond delay="0"/>
                                          </p:stCondLst>
                                        </p:cTn>
                                        <p:tgtEl>
                                          <p:spTgt spid="11">
                                            <p:txEl>
                                              <p:pRg st="0" end="0"/>
                                            </p:txEl>
                                          </p:spTgt>
                                        </p:tgtEl>
                                        <p:attrNameLst>
                                          <p:attrName>style.visibility</p:attrName>
                                        </p:attrNameLst>
                                      </p:cBhvr>
                                      <p:to>
                                        <p:strVal val="visible"/>
                                      </p:to>
                                    </p:set>
                                    <p:animEffect transition="in" filter="fade">
                                      <p:cBhvr>
                                        <p:cTn id="47" dur="500"/>
                                        <p:tgtEl>
                                          <p:spTgt spid="11">
                                            <p:txEl>
                                              <p:pRg st="0" end="0"/>
                                            </p:txEl>
                                          </p:spTgt>
                                        </p:tgtEl>
                                      </p:cBhvr>
                                    </p:animEffect>
                                  </p:childTnLst>
                                </p:cTn>
                              </p:par>
                              <p:par>
                                <p:cTn id="48" presetID="10" presetClass="exit" presetSubtype="0" fill="hold" grpId="1" nodeType="withEffect">
                                  <p:stCondLst>
                                    <p:cond delay="0"/>
                                  </p:stCondLst>
                                  <p:childTnLst>
                                    <p:animEffect transition="out" filter="fade">
                                      <p:cBhvr>
                                        <p:cTn id="49" dur="500"/>
                                        <p:tgtEl>
                                          <p:spTgt spid="68"/>
                                        </p:tgtEl>
                                      </p:cBhvr>
                                    </p:animEffect>
                                    <p:set>
                                      <p:cBhvr>
                                        <p:cTn id="50" dur="1" fill="hold">
                                          <p:stCondLst>
                                            <p:cond delay="499"/>
                                          </p:stCondLst>
                                        </p:cTn>
                                        <p:tgtEl>
                                          <p:spTgt spid="68"/>
                                        </p:tgtEl>
                                        <p:attrNameLst>
                                          <p:attrName>style.visibility</p:attrName>
                                        </p:attrNameLst>
                                      </p:cBhvr>
                                      <p:to>
                                        <p:strVal val="hidden"/>
                                      </p:to>
                                    </p:set>
                                  </p:childTnLst>
                                </p:cTn>
                              </p:par>
                              <p:par>
                                <p:cTn id="51" presetID="10" presetClass="entr" presetSubtype="0" fill="hold" grpId="0" nodeType="withEffect">
                                  <p:stCondLst>
                                    <p:cond delay="0"/>
                                  </p:stCondLst>
                                  <p:childTnLst>
                                    <p:set>
                                      <p:cBhvr>
                                        <p:cTn id="52" dur="1" fill="hold">
                                          <p:stCondLst>
                                            <p:cond delay="0"/>
                                          </p:stCondLst>
                                        </p:cTn>
                                        <p:tgtEl>
                                          <p:spTgt spid="69"/>
                                        </p:tgtEl>
                                        <p:attrNameLst>
                                          <p:attrName>style.visibility</p:attrName>
                                        </p:attrNameLst>
                                      </p:cBhvr>
                                      <p:to>
                                        <p:strVal val="visible"/>
                                      </p:to>
                                    </p:set>
                                    <p:animEffect transition="in" filter="fade">
                                      <p:cBhvr>
                                        <p:cTn id="53" dur="500"/>
                                        <p:tgtEl>
                                          <p:spTgt spid="69"/>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fade">
                                      <p:cBhvr>
                                        <p:cTn id="58" dur="500"/>
                                        <p:tgtEl>
                                          <p:spTgt spid="2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7"/>
                                        </p:tgtEl>
                                        <p:attrNameLst>
                                          <p:attrName>style.visibility</p:attrName>
                                        </p:attrNameLst>
                                      </p:cBhvr>
                                      <p:to>
                                        <p:strVal val="visible"/>
                                      </p:to>
                                    </p:set>
                                    <p:animEffect transition="in" filter="fade">
                                      <p:cBhvr>
                                        <p:cTn id="61" dur="500"/>
                                        <p:tgtEl>
                                          <p:spTgt spid="17"/>
                                        </p:tgtEl>
                                      </p:cBhvr>
                                    </p:animEffect>
                                  </p:childTnLst>
                                </p:cTn>
                              </p:par>
                              <p:par>
                                <p:cTn id="62" presetID="10" presetClass="exit" presetSubtype="0" fill="hold" grpId="1" nodeType="withEffect">
                                  <p:stCondLst>
                                    <p:cond delay="0"/>
                                  </p:stCondLst>
                                  <p:childTnLst>
                                    <p:animEffect transition="out" filter="fade">
                                      <p:cBhvr>
                                        <p:cTn id="63" dur="500"/>
                                        <p:tgtEl>
                                          <p:spTgt spid="69"/>
                                        </p:tgtEl>
                                      </p:cBhvr>
                                    </p:animEffect>
                                    <p:set>
                                      <p:cBhvr>
                                        <p:cTn id="64" dur="1" fill="hold">
                                          <p:stCondLst>
                                            <p:cond delay="499"/>
                                          </p:stCondLst>
                                        </p:cTn>
                                        <p:tgtEl>
                                          <p:spTgt spid="69"/>
                                        </p:tgtEl>
                                        <p:attrNameLst>
                                          <p:attrName>style.visibility</p:attrName>
                                        </p:attrNameLst>
                                      </p:cBhvr>
                                      <p:to>
                                        <p:strVal val="hidden"/>
                                      </p:to>
                                    </p:set>
                                  </p:childTnLst>
                                </p:cTn>
                              </p:par>
                              <p:par>
                                <p:cTn id="65" presetID="10" presetClass="entr" presetSubtype="0" fill="hold" grpId="0" nodeType="withEffect">
                                  <p:stCondLst>
                                    <p:cond delay="0"/>
                                  </p:stCondLst>
                                  <p:childTnLst>
                                    <p:set>
                                      <p:cBhvr>
                                        <p:cTn id="66" dur="1" fill="hold">
                                          <p:stCondLst>
                                            <p:cond delay="0"/>
                                          </p:stCondLst>
                                        </p:cTn>
                                        <p:tgtEl>
                                          <p:spTgt spid="71"/>
                                        </p:tgtEl>
                                        <p:attrNameLst>
                                          <p:attrName>style.visibility</p:attrName>
                                        </p:attrNameLst>
                                      </p:cBhvr>
                                      <p:to>
                                        <p:strVal val="visible"/>
                                      </p:to>
                                    </p:set>
                                    <p:animEffect transition="in" filter="fade">
                                      <p:cBhvr>
                                        <p:cTn id="67" dur="500"/>
                                        <p:tgtEl>
                                          <p:spTgt spid="71"/>
                                        </p:tgtEl>
                                      </p:cBhvr>
                                    </p:animEffect>
                                  </p:childTnLst>
                                </p:cTn>
                              </p:par>
                              <p:par>
                                <p:cTn id="68" presetID="10" presetClass="entr" presetSubtype="0" fill="hold" nodeType="withEffect">
                                  <p:stCondLst>
                                    <p:cond delay="0"/>
                                  </p:stCondLst>
                                  <p:childTnLst>
                                    <p:set>
                                      <p:cBhvr>
                                        <p:cTn id="69" dur="1" fill="hold">
                                          <p:stCondLst>
                                            <p:cond delay="0"/>
                                          </p:stCondLst>
                                        </p:cTn>
                                        <p:tgtEl>
                                          <p:spTgt spid="12">
                                            <p:txEl>
                                              <p:pRg st="0" end="0"/>
                                            </p:txEl>
                                          </p:spTgt>
                                        </p:tgtEl>
                                        <p:attrNameLst>
                                          <p:attrName>style.visibility</p:attrName>
                                        </p:attrNameLst>
                                      </p:cBhvr>
                                      <p:to>
                                        <p:strVal val="visible"/>
                                      </p:to>
                                    </p:set>
                                    <p:animEffect transition="in" filter="fade">
                                      <p:cBhvr>
                                        <p:cTn id="70" dur="500"/>
                                        <p:tgtEl>
                                          <p:spTgt spid="12">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23"/>
                                        </p:tgtEl>
                                        <p:attrNameLst>
                                          <p:attrName>style.visibility</p:attrName>
                                        </p:attrNameLst>
                                      </p:cBhvr>
                                      <p:to>
                                        <p:strVal val="visible"/>
                                      </p:to>
                                    </p:set>
                                    <p:animEffect transition="in" filter="fade">
                                      <p:cBhvr>
                                        <p:cTn id="75" dur="500"/>
                                        <p:tgtEl>
                                          <p:spTgt spid="23"/>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1"/>
                                        </p:tgtEl>
                                        <p:attrNameLst>
                                          <p:attrName>style.visibility</p:attrName>
                                        </p:attrNameLst>
                                      </p:cBhvr>
                                      <p:to>
                                        <p:strVal val="visible"/>
                                      </p:to>
                                    </p:set>
                                    <p:animEffect transition="in" filter="fade">
                                      <p:cBhvr>
                                        <p:cTn id="78" dur="500"/>
                                        <p:tgtEl>
                                          <p:spTgt spid="31"/>
                                        </p:tgtEl>
                                      </p:cBhvr>
                                    </p:animEffect>
                                  </p:childTnLst>
                                </p:cTn>
                              </p:par>
                              <p:par>
                                <p:cTn id="79" presetID="10" presetClass="exit" presetSubtype="0" fill="hold" nodeType="withEffect">
                                  <p:stCondLst>
                                    <p:cond delay="0"/>
                                  </p:stCondLst>
                                  <p:childTnLst>
                                    <p:animEffect transition="out" filter="fade">
                                      <p:cBhvr>
                                        <p:cTn id="80" dur="500"/>
                                        <p:tgtEl>
                                          <p:spTgt spid="21"/>
                                        </p:tgtEl>
                                      </p:cBhvr>
                                    </p:animEffect>
                                    <p:set>
                                      <p:cBhvr>
                                        <p:cTn id="81" dur="1" fill="hold">
                                          <p:stCondLst>
                                            <p:cond delay="499"/>
                                          </p:stCondLst>
                                        </p:cTn>
                                        <p:tgtEl>
                                          <p:spTgt spid="21"/>
                                        </p:tgtEl>
                                        <p:attrNameLst>
                                          <p:attrName>style.visibility</p:attrName>
                                        </p:attrNameLst>
                                      </p:cBhvr>
                                      <p:to>
                                        <p:strVal val="hidden"/>
                                      </p:to>
                                    </p:set>
                                  </p:childTnLst>
                                </p:cTn>
                              </p:par>
                              <p:par>
                                <p:cTn id="82" presetID="10" presetClass="exit" presetSubtype="0" fill="hold" grpId="2" nodeType="withEffect">
                                  <p:stCondLst>
                                    <p:cond delay="0"/>
                                  </p:stCondLst>
                                  <p:childTnLst>
                                    <p:animEffect transition="out" filter="fade">
                                      <p:cBhvr>
                                        <p:cTn id="83" dur="500"/>
                                        <p:tgtEl>
                                          <p:spTgt spid="17"/>
                                        </p:tgtEl>
                                      </p:cBhvr>
                                    </p:animEffect>
                                    <p:set>
                                      <p:cBhvr>
                                        <p:cTn id="84" dur="1" fill="hold">
                                          <p:stCondLst>
                                            <p:cond delay="499"/>
                                          </p:stCondLst>
                                        </p:cTn>
                                        <p:tgtEl>
                                          <p:spTgt spid="17"/>
                                        </p:tgtEl>
                                        <p:attrNameLst>
                                          <p:attrName>style.visibility</p:attrName>
                                        </p:attrNameLst>
                                      </p:cBhvr>
                                      <p:to>
                                        <p:strVal val="hidden"/>
                                      </p:to>
                                    </p:set>
                                  </p:childTnLst>
                                </p:cTn>
                              </p:par>
                              <p:par>
                                <p:cTn id="85" presetID="10" presetClass="exit" presetSubtype="0" fill="hold" nodeType="withEffect">
                                  <p:stCondLst>
                                    <p:cond delay="0"/>
                                  </p:stCondLst>
                                  <p:childTnLst>
                                    <p:animEffect transition="out" filter="fade">
                                      <p:cBhvr>
                                        <p:cTn id="86" dur="500"/>
                                        <p:tgtEl>
                                          <p:spTgt spid="12">
                                            <p:txEl>
                                              <p:pRg st="0" end="0"/>
                                            </p:txEl>
                                          </p:spTgt>
                                        </p:tgtEl>
                                      </p:cBhvr>
                                    </p:animEffect>
                                    <p:set>
                                      <p:cBhvr>
                                        <p:cTn id="87" dur="1" fill="hold">
                                          <p:stCondLst>
                                            <p:cond delay="499"/>
                                          </p:stCondLst>
                                        </p:cTn>
                                        <p:tgtEl>
                                          <p:spTgt spid="12">
                                            <p:txEl>
                                              <p:pRg st="0" end="0"/>
                                            </p:txEl>
                                          </p:spTgt>
                                        </p:tgtEl>
                                        <p:attrNameLst>
                                          <p:attrName>style.visibility</p:attrName>
                                        </p:attrNameLst>
                                      </p:cBhvr>
                                      <p:to>
                                        <p:strVal val="hidden"/>
                                      </p:to>
                                    </p:set>
                                  </p:childTnLst>
                                </p:cTn>
                              </p:par>
                              <p:par>
                                <p:cTn id="88" presetID="10" presetClass="exit" presetSubtype="0" fill="hold" grpId="1" nodeType="withEffect">
                                  <p:stCondLst>
                                    <p:cond delay="0"/>
                                  </p:stCondLst>
                                  <p:childTnLst>
                                    <p:animEffect transition="out" filter="fade">
                                      <p:cBhvr>
                                        <p:cTn id="89" dur="500"/>
                                        <p:tgtEl>
                                          <p:spTgt spid="71"/>
                                        </p:tgtEl>
                                      </p:cBhvr>
                                    </p:animEffect>
                                    <p:set>
                                      <p:cBhvr>
                                        <p:cTn id="90" dur="1" fill="hold">
                                          <p:stCondLst>
                                            <p:cond delay="499"/>
                                          </p:stCondLst>
                                        </p:cTn>
                                        <p:tgtEl>
                                          <p:spTgt spid="71"/>
                                        </p:tgtEl>
                                        <p:attrNameLst>
                                          <p:attrName>style.visibility</p:attrName>
                                        </p:attrNameLst>
                                      </p:cBhvr>
                                      <p:to>
                                        <p:strVal val="hidden"/>
                                      </p:to>
                                    </p:set>
                                  </p:childTnLst>
                                </p:cTn>
                              </p:par>
                              <p:par>
                                <p:cTn id="91" presetID="10" presetClass="entr" presetSubtype="0" fill="hold" grpId="2" nodeType="withEffect">
                                  <p:stCondLst>
                                    <p:cond delay="0"/>
                                  </p:stCondLst>
                                  <p:childTnLst>
                                    <p:set>
                                      <p:cBhvr>
                                        <p:cTn id="92" dur="1" fill="hold">
                                          <p:stCondLst>
                                            <p:cond delay="0"/>
                                          </p:stCondLst>
                                        </p:cTn>
                                        <p:tgtEl>
                                          <p:spTgt spid="69"/>
                                        </p:tgtEl>
                                        <p:attrNameLst>
                                          <p:attrName>style.visibility</p:attrName>
                                        </p:attrNameLst>
                                      </p:cBhvr>
                                      <p:to>
                                        <p:strVal val="visible"/>
                                      </p:to>
                                    </p:set>
                                    <p:animEffect transition="in" filter="fade">
                                      <p:cBhvr>
                                        <p:cTn id="93" dur="500"/>
                                        <p:tgtEl>
                                          <p:spTgt spid="69"/>
                                        </p:tgtEl>
                                      </p:cBhvr>
                                    </p:animEffect>
                                  </p:childTnLst>
                                </p:cTn>
                              </p:par>
                            </p:childTnLst>
                          </p:cTn>
                        </p:par>
                      </p:childTnLst>
                    </p:cTn>
                  </p:par>
                  <p:par>
                    <p:cTn id="94" fill="hold">
                      <p:stCondLst>
                        <p:cond delay="indefinite"/>
                      </p:stCondLst>
                      <p:childTnLst>
                        <p:par>
                          <p:cTn id="95" fill="hold">
                            <p:stCondLst>
                              <p:cond delay="0"/>
                            </p:stCondLst>
                            <p:childTnLst>
                              <p:par>
                                <p:cTn id="96" presetID="1" presetClass="entr" presetSubtype="0" fill="hold" grpId="0" nodeType="clickEffect">
                                  <p:stCondLst>
                                    <p:cond delay="0"/>
                                  </p:stCondLst>
                                  <p:childTnLst>
                                    <p:set>
                                      <p:cBhvr>
                                        <p:cTn id="97" dur="1" fill="hold">
                                          <p:stCondLst>
                                            <p:cond delay="0"/>
                                          </p:stCondLst>
                                        </p:cTn>
                                        <p:tgtEl>
                                          <p:spTgt spid="26"/>
                                        </p:tgtEl>
                                        <p:attrNameLst>
                                          <p:attrName>style.visibility</p:attrName>
                                        </p:attrNameLst>
                                      </p:cBhvr>
                                      <p:to>
                                        <p:strVal val="visible"/>
                                      </p:to>
                                    </p:set>
                                  </p:childTnLst>
                                </p:cTn>
                              </p:par>
                              <p:par>
                                <p:cTn id="98" presetID="1" presetClass="entr" presetSubtype="0" fill="hold" grpId="0" nodeType="withEffect">
                                  <p:stCondLst>
                                    <p:cond delay="0"/>
                                  </p:stCondLst>
                                  <p:childTnLst>
                                    <p:set>
                                      <p:cBhvr>
                                        <p:cTn id="99" dur="1" fill="hold">
                                          <p:stCondLst>
                                            <p:cond delay="0"/>
                                          </p:stCondLst>
                                        </p:cTn>
                                        <p:tgtEl>
                                          <p:spTgt spid="32"/>
                                        </p:tgtEl>
                                        <p:attrNameLst>
                                          <p:attrName>style.visibility</p:attrName>
                                        </p:attrNameLst>
                                      </p:cBhvr>
                                      <p:to>
                                        <p:strVal val="visible"/>
                                      </p:to>
                                    </p:set>
                                  </p:childTnLst>
                                </p:cTn>
                              </p:par>
                              <p:par>
                                <p:cTn id="100" presetID="10" presetClass="exit" presetSubtype="0" fill="hold" grpId="1" nodeType="withEffect">
                                  <p:stCondLst>
                                    <p:cond delay="0"/>
                                  </p:stCondLst>
                                  <p:childTnLst>
                                    <p:animEffect transition="out" filter="fade">
                                      <p:cBhvr>
                                        <p:cTn id="101" dur="500"/>
                                        <p:tgtEl>
                                          <p:spTgt spid="16"/>
                                        </p:tgtEl>
                                      </p:cBhvr>
                                    </p:animEffect>
                                    <p:set>
                                      <p:cBhvr>
                                        <p:cTn id="102" dur="1" fill="hold">
                                          <p:stCondLst>
                                            <p:cond delay="499"/>
                                          </p:stCondLst>
                                        </p:cTn>
                                        <p:tgtEl>
                                          <p:spTgt spid="16"/>
                                        </p:tgtEl>
                                        <p:attrNameLst>
                                          <p:attrName>style.visibility</p:attrName>
                                        </p:attrNameLst>
                                      </p:cBhvr>
                                      <p:to>
                                        <p:strVal val="hidden"/>
                                      </p:to>
                                    </p:set>
                                  </p:childTnLst>
                                </p:cTn>
                              </p:par>
                              <p:par>
                                <p:cTn id="103" presetID="10" presetClass="exit" presetSubtype="0" fill="hold" grpId="1" nodeType="withEffect">
                                  <p:stCondLst>
                                    <p:cond delay="0"/>
                                  </p:stCondLst>
                                  <p:childTnLst>
                                    <p:animEffect transition="out" filter="fade">
                                      <p:cBhvr>
                                        <p:cTn id="104" dur="500"/>
                                        <p:tgtEl>
                                          <p:spTgt spid="7"/>
                                        </p:tgtEl>
                                      </p:cBhvr>
                                    </p:animEffect>
                                    <p:set>
                                      <p:cBhvr>
                                        <p:cTn id="105" dur="1" fill="hold">
                                          <p:stCondLst>
                                            <p:cond delay="499"/>
                                          </p:stCondLst>
                                        </p:cTn>
                                        <p:tgtEl>
                                          <p:spTgt spid="7"/>
                                        </p:tgtEl>
                                        <p:attrNameLst>
                                          <p:attrName>style.visibility</p:attrName>
                                        </p:attrNameLst>
                                      </p:cBhvr>
                                      <p:to>
                                        <p:strVal val="hidden"/>
                                      </p:to>
                                    </p:set>
                                  </p:childTnLst>
                                </p:cTn>
                              </p:par>
                              <p:par>
                                <p:cTn id="106" presetID="10" presetClass="exit" presetSubtype="0" fill="hold" nodeType="withEffect">
                                  <p:stCondLst>
                                    <p:cond delay="0"/>
                                  </p:stCondLst>
                                  <p:childTnLst>
                                    <p:animEffect transition="out" filter="fade">
                                      <p:cBhvr>
                                        <p:cTn id="107" dur="500"/>
                                        <p:tgtEl>
                                          <p:spTgt spid="23"/>
                                        </p:tgtEl>
                                      </p:cBhvr>
                                    </p:animEffect>
                                    <p:set>
                                      <p:cBhvr>
                                        <p:cTn id="108" dur="1" fill="hold">
                                          <p:stCondLst>
                                            <p:cond delay="499"/>
                                          </p:stCondLst>
                                        </p:cTn>
                                        <p:tgtEl>
                                          <p:spTgt spid="23"/>
                                        </p:tgtEl>
                                        <p:attrNameLst>
                                          <p:attrName>style.visibility</p:attrName>
                                        </p:attrNameLst>
                                      </p:cBhvr>
                                      <p:to>
                                        <p:strVal val="hidden"/>
                                      </p:to>
                                    </p:set>
                                  </p:childTnLst>
                                </p:cTn>
                              </p:par>
                              <p:par>
                                <p:cTn id="109" presetID="10" presetClass="exit" presetSubtype="0" fill="hold" grpId="1" nodeType="withEffect">
                                  <p:stCondLst>
                                    <p:cond delay="0"/>
                                  </p:stCondLst>
                                  <p:childTnLst>
                                    <p:animEffect transition="out" filter="fade">
                                      <p:cBhvr>
                                        <p:cTn id="110" dur="500"/>
                                        <p:tgtEl>
                                          <p:spTgt spid="31"/>
                                        </p:tgtEl>
                                      </p:cBhvr>
                                    </p:animEffect>
                                    <p:set>
                                      <p:cBhvr>
                                        <p:cTn id="111" dur="1" fill="hold">
                                          <p:stCondLst>
                                            <p:cond delay="499"/>
                                          </p:stCondLst>
                                        </p:cTn>
                                        <p:tgtEl>
                                          <p:spTgt spid="31"/>
                                        </p:tgtEl>
                                        <p:attrNameLst>
                                          <p:attrName>style.visibility</p:attrName>
                                        </p:attrNameLst>
                                      </p:cBhvr>
                                      <p:to>
                                        <p:strVal val="hidden"/>
                                      </p:to>
                                    </p:set>
                                  </p:childTnLst>
                                </p:cTn>
                              </p:par>
                              <p:par>
                                <p:cTn id="112" presetID="10" presetClass="exit" presetSubtype="0" fill="hold" grpId="3" nodeType="withEffect">
                                  <p:stCondLst>
                                    <p:cond delay="0"/>
                                  </p:stCondLst>
                                  <p:childTnLst>
                                    <p:animEffect transition="out" filter="fade">
                                      <p:cBhvr>
                                        <p:cTn id="113" dur="500"/>
                                        <p:tgtEl>
                                          <p:spTgt spid="69"/>
                                        </p:tgtEl>
                                      </p:cBhvr>
                                    </p:animEffect>
                                    <p:set>
                                      <p:cBhvr>
                                        <p:cTn id="114" dur="1" fill="hold">
                                          <p:stCondLst>
                                            <p:cond delay="499"/>
                                          </p:stCondLst>
                                        </p:cTn>
                                        <p:tgtEl>
                                          <p:spTgt spid="69"/>
                                        </p:tgtEl>
                                        <p:attrNameLst>
                                          <p:attrName>style.visibility</p:attrName>
                                        </p:attrNameLst>
                                      </p:cBhvr>
                                      <p:to>
                                        <p:strVal val="hidden"/>
                                      </p:to>
                                    </p:set>
                                  </p:childTnLst>
                                </p:cTn>
                              </p:par>
                              <p:par>
                                <p:cTn id="115" presetID="10" presetClass="exit" presetSubtype="0" fill="hold" nodeType="withEffect">
                                  <p:stCondLst>
                                    <p:cond delay="0"/>
                                  </p:stCondLst>
                                  <p:childTnLst>
                                    <p:animEffect transition="out" filter="fade">
                                      <p:cBhvr>
                                        <p:cTn id="116" dur="500"/>
                                        <p:tgtEl>
                                          <p:spTgt spid="11">
                                            <p:txEl>
                                              <p:pRg st="0" end="0"/>
                                            </p:txEl>
                                          </p:spTgt>
                                        </p:tgtEl>
                                      </p:cBhvr>
                                    </p:animEffect>
                                    <p:set>
                                      <p:cBhvr>
                                        <p:cTn id="117" dur="1" fill="hold">
                                          <p:stCondLst>
                                            <p:cond delay="499"/>
                                          </p:stCondLst>
                                        </p:cTn>
                                        <p:tgtEl>
                                          <p:spTgt spid="11">
                                            <p:txEl>
                                              <p:pRg st="0" end="0"/>
                                            </p:txEl>
                                          </p:spTgt>
                                        </p:tgtEl>
                                        <p:attrNameLst>
                                          <p:attrName>style.visibility</p:attrName>
                                        </p:attrNameLst>
                                      </p:cBhvr>
                                      <p:to>
                                        <p:strVal val="hidden"/>
                                      </p:to>
                                    </p:set>
                                  </p:childTnLst>
                                </p:cTn>
                              </p:par>
                              <p:par>
                                <p:cTn id="118" presetID="10" presetClass="entr" presetSubtype="0" fill="hold" grpId="2" nodeType="withEffect">
                                  <p:stCondLst>
                                    <p:cond delay="0"/>
                                  </p:stCondLst>
                                  <p:childTnLst>
                                    <p:set>
                                      <p:cBhvr>
                                        <p:cTn id="119" dur="1" fill="hold">
                                          <p:stCondLst>
                                            <p:cond delay="0"/>
                                          </p:stCondLst>
                                        </p:cTn>
                                        <p:tgtEl>
                                          <p:spTgt spid="68"/>
                                        </p:tgtEl>
                                        <p:attrNameLst>
                                          <p:attrName>style.visibility</p:attrName>
                                        </p:attrNameLst>
                                      </p:cBhvr>
                                      <p:to>
                                        <p:strVal val="visible"/>
                                      </p:to>
                                    </p:set>
                                    <p:animEffect transition="in" filter="fade">
                                      <p:cBhvr>
                                        <p:cTn id="120" dur="500"/>
                                        <p:tgtEl>
                                          <p:spTgt spid="68"/>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grpId="0" nodeType="clickEffect">
                                  <p:stCondLst>
                                    <p:cond delay="0"/>
                                  </p:stCondLst>
                                  <p:childTnLst>
                                    <p:set>
                                      <p:cBhvr>
                                        <p:cTn id="124" dur="1" fill="hold">
                                          <p:stCondLst>
                                            <p:cond delay="0"/>
                                          </p:stCondLst>
                                        </p:cTn>
                                        <p:tgtEl>
                                          <p:spTgt spid="27"/>
                                        </p:tgtEl>
                                        <p:attrNameLst>
                                          <p:attrName>style.visibility</p:attrName>
                                        </p:attrNameLst>
                                      </p:cBhvr>
                                      <p:to>
                                        <p:strVal val="visible"/>
                                      </p:to>
                                    </p:set>
                                    <p:animEffect transition="in" filter="fade">
                                      <p:cBhvr>
                                        <p:cTn id="125" dur="500"/>
                                        <p:tgtEl>
                                          <p:spTgt spid="27"/>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33"/>
                                        </p:tgtEl>
                                        <p:attrNameLst>
                                          <p:attrName>style.visibility</p:attrName>
                                        </p:attrNameLst>
                                      </p:cBhvr>
                                      <p:to>
                                        <p:strVal val="visible"/>
                                      </p:to>
                                    </p:set>
                                    <p:animEffect transition="in" filter="fade">
                                      <p:cBhvr>
                                        <p:cTn id="128" dur="500"/>
                                        <p:tgtEl>
                                          <p:spTgt spid="33"/>
                                        </p:tgtEl>
                                      </p:cBhvr>
                                    </p:animEffect>
                                  </p:childTnLst>
                                </p:cTn>
                              </p:par>
                              <p:par>
                                <p:cTn id="129" presetID="10" presetClass="exit" presetSubtype="0" fill="hold" grpId="1" nodeType="withEffect">
                                  <p:stCondLst>
                                    <p:cond delay="0"/>
                                  </p:stCondLst>
                                  <p:childTnLst>
                                    <p:animEffect transition="out" filter="fade">
                                      <p:cBhvr>
                                        <p:cTn id="130" dur="500"/>
                                        <p:tgtEl>
                                          <p:spTgt spid="15"/>
                                        </p:tgtEl>
                                      </p:cBhvr>
                                    </p:animEffect>
                                    <p:set>
                                      <p:cBhvr>
                                        <p:cTn id="131" dur="1" fill="hold">
                                          <p:stCondLst>
                                            <p:cond delay="499"/>
                                          </p:stCondLst>
                                        </p:cTn>
                                        <p:tgtEl>
                                          <p:spTgt spid="15"/>
                                        </p:tgtEl>
                                        <p:attrNameLst>
                                          <p:attrName>style.visibility</p:attrName>
                                        </p:attrNameLst>
                                      </p:cBhvr>
                                      <p:to>
                                        <p:strVal val="hidden"/>
                                      </p:to>
                                    </p:set>
                                  </p:childTnLst>
                                </p:cTn>
                              </p:par>
                              <p:par>
                                <p:cTn id="132" presetID="10" presetClass="exit" presetSubtype="0" fill="hold" grpId="1" nodeType="withEffect">
                                  <p:stCondLst>
                                    <p:cond delay="0"/>
                                  </p:stCondLst>
                                  <p:childTnLst>
                                    <p:animEffect transition="out" filter="fade">
                                      <p:cBhvr>
                                        <p:cTn id="133" dur="500"/>
                                        <p:tgtEl>
                                          <p:spTgt spid="6"/>
                                        </p:tgtEl>
                                      </p:cBhvr>
                                    </p:animEffect>
                                    <p:set>
                                      <p:cBhvr>
                                        <p:cTn id="134" dur="1" fill="hold">
                                          <p:stCondLst>
                                            <p:cond delay="499"/>
                                          </p:stCondLst>
                                        </p:cTn>
                                        <p:tgtEl>
                                          <p:spTgt spid="6"/>
                                        </p:tgtEl>
                                        <p:attrNameLst>
                                          <p:attrName>style.visibility</p:attrName>
                                        </p:attrNameLst>
                                      </p:cBhvr>
                                      <p:to>
                                        <p:strVal val="hidden"/>
                                      </p:to>
                                    </p:set>
                                  </p:childTnLst>
                                </p:cTn>
                              </p:par>
                              <p:par>
                                <p:cTn id="135" presetID="10" presetClass="exit" presetSubtype="0" fill="hold" grpId="1" nodeType="withEffect">
                                  <p:stCondLst>
                                    <p:cond delay="0"/>
                                  </p:stCondLst>
                                  <p:childTnLst>
                                    <p:animEffect transition="out" filter="fade">
                                      <p:cBhvr>
                                        <p:cTn id="136" dur="500"/>
                                        <p:tgtEl>
                                          <p:spTgt spid="26"/>
                                        </p:tgtEl>
                                      </p:cBhvr>
                                    </p:animEffect>
                                    <p:set>
                                      <p:cBhvr>
                                        <p:cTn id="137" dur="1" fill="hold">
                                          <p:stCondLst>
                                            <p:cond delay="499"/>
                                          </p:stCondLst>
                                        </p:cTn>
                                        <p:tgtEl>
                                          <p:spTgt spid="26"/>
                                        </p:tgtEl>
                                        <p:attrNameLst>
                                          <p:attrName>style.visibility</p:attrName>
                                        </p:attrNameLst>
                                      </p:cBhvr>
                                      <p:to>
                                        <p:strVal val="hidden"/>
                                      </p:to>
                                    </p:set>
                                  </p:childTnLst>
                                </p:cTn>
                              </p:par>
                              <p:par>
                                <p:cTn id="138" presetID="10" presetClass="exit" presetSubtype="0" fill="hold" grpId="1" nodeType="withEffect">
                                  <p:stCondLst>
                                    <p:cond delay="0"/>
                                  </p:stCondLst>
                                  <p:childTnLst>
                                    <p:animEffect transition="out" filter="fade">
                                      <p:cBhvr>
                                        <p:cTn id="139" dur="500"/>
                                        <p:tgtEl>
                                          <p:spTgt spid="32"/>
                                        </p:tgtEl>
                                      </p:cBhvr>
                                    </p:animEffect>
                                    <p:set>
                                      <p:cBhvr>
                                        <p:cTn id="140" dur="1" fill="hold">
                                          <p:stCondLst>
                                            <p:cond delay="499"/>
                                          </p:stCondLst>
                                        </p:cTn>
                                        <p:tgtEl>
                                          <p:spTgt spid="32"/>
                                        </p:tgtEl>
                                        <p:attrNameLst>
                                          <p:attrName>style.visibility</p:attrName>
                                        </p:attrNameLst>
                                      </p:cBhvr>
                                      <p:to>
                                        <p:strVal val="hidden"/>
                                      </p:to>
                                    </p:set>
                                  </p:childTnLst>
                                </p:cTn>
                              </p:par>
                              <p:par>
                                <p:cTn id="141" presetID="10" presetClass="exit" presetSubtype="0" fill="hold" nodeType="withEffect">
                                  <p:stCondLst>
                                    <p:cond delay="0"/>
                                  </p:stCondLst>
                                  <p:childTnLst>
                                    <p:animEffect transition="out" filter="fade">
                                      <p:cBhvr>
                                        <p:cTn id="142" dur="500"/>
                                        <p:tgtEl>
                                          <p:spTgt spid="10">
                                            <p:txEl>
                                              <p:pRg st="0" end="0"/>
                                            </p:txEl>
                                          </p:spTgt>
                                        </p:tgtEl>
                                      </p:cBhvr>
                                    </p:animEffect>
                                    <p:set>
                                      <p:cBhvr>
                                        <p:cTn id="143" dur="1" fill="hold">
                                          <p:stCondLst>
                                            <p:cond delay="499"/>
                                          </p:stCondLst>
                                        </p:cTn>
                                        <p:tgtEl>
                                          <p:spTgt spid="10">
                                            <p:txEl>
                                              <p:pRg st="0" end="0"/>
                                            </p:txEl>
                                          </p:spTgt>
                                        </p:tgtEl>
                                        <p:attrNameLst>
                                          <p:attrName>style.visibility</p:attrName>
                                        </p:attrNameLst>
                                      </p:cBhvr>
                                      <p:to>
                                        <p:strVal val="hidden"/>
                                      </p:to>
                                    </p:set>
                                  </p:childTnLst>
                                </p:cTn>
                              </p:par>
                              <p:par>
                                <p:cTn id="144" presetID="10" presetClass="exit" presetSubtype="0" fill="hold" grpId="3" nodeType="withEffect">
                                  <p:stCondLst>
                                    <p:cond delay="0"/>
                                  </p:stCondLst>
                                  <p:childTnLst>
                                    <p:animEffect transition="out" filter="fade">
                                      <p:cBhvr>
                                        <p:cTn id="145" dur="500"/>
                                        <p:tgtEl>
                                          <p:spTgt spid="68"/>
                                        </p:tgtEl>
                                      </p:cBhvr>
                                    </p:animEffect>
                                    <p:set>
                                      <p:cBhvr>
                                        <p:cTn id="146" dur="1" fill="hold">
                                          <p:stCondLst>
                                            <p:cond delay="499"/>
                                          </p:stCondLst>
                                        </p:cTn>
                                        <p:tgtEl>
                                          <p:spTgt spid="68"/>
                                        </p:tgtEl>
                                        <p:attrNameLst>
                                          <p:attrName>style.visibility</p:attrName>
                                        </p:attrNameLst>
                                      </p:cBhvr>
                                      <p:to>
                                        <p:strVal val="hidden"/>
                                      </p:to>
                                    </p:set>
                                  </p:childTnLst>
                                </p:cTn>
                              </p:par>
                              <p:par>
                                <p:cTn id="147" presetID="1" presetClass="entr" presetSubtype="0" fill="hold" grpId="2" nodeType="withEffect">
                                  <p:stCondLst>
                                    <p:cond delay="0"/>
                                  </p:stCondLst>
                                  <p:childTnLst>
                                    <p:set>
                                      <p:cBhvr>
                                        <p:cTn id="148" dur="1" fill="hold">
                                          <p:stCondLst>
                                            <p:cond delay="0"/>
                                          </p:stCondLst>
                                        </p:cTn>
                                        <p:tgtEl>
                                          <p:spTgt spid="67"/>
                                        </p:tgtEl>
                                        <p:attrNameLst>
                                          <p:attrName>style.visibility</p:attrName>
                                        </p:attrNameLst>
                                      </p:cBhvr>
                                      <p:to>
                                        <p:strVal val="visible"/>
                                      </p:to>
                                    </p:set>
                                  </p:childTnLst>
                                </p:cTn>
                              </p:par>
                            </p:childTnLst>
                          </p:cTn>
                        </p:par>
                      </p:childTnLst>
                    </p:cTn>
                  </p:par>
                  <p:par>
                    <p:cTn id="149" fill="hold">
                      <p:stCondLst>
                        <p:cond delay="indefinite"/>
                      </p:stCondLst>
                      <p:childTnLst>
                        <p:par>
                          <p:cTn id="150" fill="hold">
                            <p:stCondLst>
                              <p:cond delay="0"/>
                            </p:stCondLst>
                            <p:childTnLst>
                              <p:par>
                                <p:cTn id="151" presetID="10" presetClass="entr" presetSubtype="0" fill="hold" grpId="0" nodeType="clickEffect">
                                  <p:stCondLst>
                                    <p:cond delay="0"/>
                                  </p:stCondLst>
                                  <p:childTnLst>
                                    <p:set>
                                      <p:cBhvr>
                                        <p:cTn id="152" dur="1" fill="hold">
                                          <p:stCondLst>
                                            <p:cond delay="0"/>
                                          </p:stCondLst>
                                        </p:cTn>
                                        <p:tgtEl>
                                          <p:spTgt spid="28"/>
                                        </p:tgtEl>
                                        <p:attrNameLst>
                                          <p:attrName>style.visibility</p:attrName>
                                        </p:attrNameLst>
                                      </p:cBhvr>
                                      <p:to>
                                        <p:strVal val="visible"/>
                                      </p:to>
                                    </p:set>
                                    <p:animEffect transition="in" filter="fade">
                                      <p:cBhvr>
                                        <p:cTn id="153" dur="500"/>
                                        <p:tgtEl>
                                          <p:spTgt spid="28"/>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34"/>
                                        </p:tgtEl>
                                        <p:attrNameLst>
                                          <p:attrName>style.visibility</p:attrName>
                                        </p:attrNameLst>
                                      </p:cBhvr>
                                      <p:to>
                                        <p:strVal val="visible"/>
                                      </p:to>
                                    </p:set>
                                    <p:animEffect transition="in" filter="fade">
                                      <p:cBhvr>
                                        <p:cTn id="156" dur="500"/>
                                        <p:tgtEl>
                                          <p:spTgt spid="34"/>
                                        </p:tgtEl>
                                      </p:cBhvr>
                                    </p:animEffect>
                                  </p:childTnLst>
                                </p:cTn>
                              </p:par>
                              <p:par>
                                <p:cTn id="157" presetID="10" presetClass="exit" presetSubtype="0" fill="hold" grpId="1" nodeType="withEffect">
                                  <p:stCondLst>
                                    <p:cond delay="0"/>
                                  </p:stCondLst>
                                  <p:childTnLst>
                                    <p:animEffect transition="out" filter="fade">
                                      <p:cBhvr>
                                        <p:cTn id="158" dur="500"/>
                                        <p:tgtEl>
                                          <p:spTgt spid="14"/>
                                        </p:tgtEl>
                                      </p:cBhvr>
                                    </p:animEffect>
                                    <p:set>
                                      <p:cBhvr>
                                        <p:cTn id="159" dur="1" fill="hold">
                                          <p:stCondLst>
                                            <p:cond delay="499"/>
                                          </p:stCondLst>
                                        </p:cTn>
                                        <p:tgtEl>
                                          <p:spTgt spid="14"/>
                                        </p:tgtEl>
                                        <p:attrNameLst>
                                          <p:attrName>style.visibility</p:attrName>
                                        </p:attrNameLst>
                                      </p:cBhvr>
                                      <p:to>
                                        <p:strVal val="hidden"/>
                                      </p:to>
                                    </p:set>
                                  </p:childTnLst>
                                </p:cTn>
                              </p:par>
                              <p:par>
                                <p:cTn id="160" presetID="10" presetClass="exit" presetSubtype="0" fill="hold" grpId="1" nodeType="withEffect">
                                  <p:stCondLst>
                                    <p:cond delay="0"/>
                                  </p:stCondLst>
                                  <p:childTnLst>
                                    <p:animEffect transition="out" filter="fade">
                                      <p:cBhvr>
                                        <p:cTn id="161" dur="500"/>
                                        <p:tgtEl>
                                          <p:spTgt spid="5"/>
                                        </p:tgtEl>
                                      </p:cBhvr>
                                    </p:animEffect>
                                    <p:set>
                                      <p:cBhvr>
                                        <p:cTn id="162" dur="1" fill="hold">
                                          <p:stCondLst>
                                            <p:cond delay="499"/>
                                          </p:stCondLst>
                                        </p:cTn>
                                        <p:tgtEl>
                                          <p:spTgt spid="5"/>
                                        </p:tgtEl>
                                        <p:attrNameLst>
                                          <p:attrName>style.visibility</p:attrName>
                                        </p:attrNameLst>
                                      </p:cBhvr>
                                      <p:to>
                                        <p:strVal val="hidden"/>
                                      </p:to>
                                    </p:set>
                                  </p:childTnLst>
                                </p:cTn>
                              </p:par>
                              <p:par>
                                <p:cTn id="163" presetID="10" presetClass="exit" presetSubtype="0" fill="hold" grpId="1" nodeType="withEffect">
                                  <p:stCondLst>
                                    <p:cond delay="0"/>
                                  </p:stCondLst>
                                  <p:childTnLst>
                                    <p:animEffect transition="out" filter="fade">
                                      <p:cBhvr>
                                        <p:cTn id="164" dur="500"/>
                                        <p:tgtEl>
                                          <p:spTgt spid="27"/>
                                        </p:tgtEl>
                                      </p:cBhvr>
                                    </p:animEffect>
                                    <p:set>
                                      <p:cBhvr>
                                        <p:cTn id="165" dur="1" fill="hold">
                                          <p:stCondLst>
                                            <p:cond delay="499"/>
                                          </p:stCondLst>
                                        </p:cTn>
                                        <p:tgtEl>
                                          <p:spTgt spid="27"/>
                                        </p:tgtEl>
                                        <p:attrNameLst>
                                          <p:attrName>style.visibility</p:attrName>
                                        </p:attrNameLst>
                                      </p:cBhvr>
                                      <p:to>
                                        <p:strVal val="hidden"/>
                                      </p:to>
                                    </p:set>
                                  </p:childTnLst>
                                </p:cTn>
                              </p:par>
                              <p:par>
                                <p:cTn id="166" presetID="10" presetClass="exit" presetSubtype="0" fill="hold" grpId="1" nodeType="withEffect">
                                  <p:stCondLst>
                                    <p:cond delay="0"/>
                                  </p:stCondLst>
                                  <p:childTnLst>
                                    <p:animEffect transition="out" filter="fade">
                                      <p:cBhvr>
                                        <p:cTn id="167" dur="500"/>
                                        <p:tgtEl>
                                          <p:spTgt spid="33"/>
                                        </p:tgtEl>
                                      </p:cBhvr>
                                    </p:animEffect>
                                    <p:set>
                                      <p:cBhvr>
                                        <p:cTn id="168" dur="1" fill="hold">
                                          <p:stCondLst>
                                            <p:cond delay="499"/>
                                          </p:stCondLst>
                                        </p:cTn>
                                        <p:tgtEl>
                                          <p:spTgt spid="33"/>
                                        </p:tgtEl>
                                        <p:attrNameLst>
                                          <p:attrName>style.visibility</p:attrName>
                                        </p:attrNameLst>
                                      </p:cBhvr>
                                      <p:to>
                                        <p:strVal val="hidden"/>
                                      </p:to>
                                    </p:set>
                                  </p:childTnLst>
                                </p:cTn>
                              </p:par>
                              <p:par>
                                <p:cTn id="169" presetID="10" presetClass="exit" presetSubtype="0" fill="hold" grpId="3" nodeType="withEffect">
                                  <p:stCondLst>
                                    <p:cond delay="0"/>
                                  </p:stCondLst>
                                  <p:childTnLst>
                                    <p:animEffect transition="out" filter="fade">
                                      <p:cBhvr>
                                        <p:cTn id="170" dur="500"/>
                                        <p:tgtEl>
                                          <p:spTgt spid="67"/>
                                        </p:tgtEl>
                                      </p:cBhvr>
                                    </p:animEffect>
                                    <p:set>
                                      <p:cBhvr>
                                        <p:cTn id="171" dur="1" fill="hold">
                                          <p:stCondLst>
                                            <p:cond delay="499"/>
                                          </p:stCondLst>
                                        </p:cTn>
                                        <p:tgtEl>
                                          <p:spTgt spid="67"/>
                                        </p:tgtEl>
                                        <p:attrNameLst>
                                          <p:attrName>style.visibility</p:attrName>
                                        </p:attrNameLst>
                                      </p:cBhvr>
                                      <p:to>
                                        <p:strVal val="hidden"/>
                                      </p:to>
                                    </p:set>
                                  </p:childTnLst>
                                </p:cTn>
                              </p:par>
                              <p:par>
                                <p:cTn id="172" presetID="10" presetClass="exit" presetSubtype="0" fill="hold" nodeType="withEffect">
                                  <p:stCondLst>
                                    <p:cond delay="0"/>
                                  </p:stCondLst>
                                  <p:childTnLst>
                                    <p:animEffect transition="out" filter="fade">
                                      <p:cBhvr>
                                        <p:cTn id="173" dur="500"/>
                                        <p:tgtEl>
                                          <p:spTgt spid="9">
                                            <p:txEl>
                                              <p:pRg st="0" end="0"/>
                                            </p:txEl>
                                          </p:spTgt>
                                        </p:tgtEl>
                                      </p:cBhvr>
                                    </p:animEffect>
                                    <p:set>
                                      <p:cBhvr>
                                        <p:cTn id="174" dur="1" fill="hold">
                                          <p:stCondLst>
                                            <p:cond delay="499"/>
                                          </p:stCondLst>
                                        </p:cTn>
                                        <p:tgtEl>
                                          <p:spTgt spid="9">
                                            <p:txEl>
                                              <p:pRg st="0" end="0"/>
                                            </p:txEl>
                                          </p:spTgt>
                                        </p:tgtEl>
                                        <p:attrNameLst>
                                          <p:attrName>style.visibility</p:attrName>
                                        </p:attrNameLst>
                                      </p:cBhvr>
                                      <p:to>
                                        <p:strVal val="hidden"/>
                                      </p:to>
                                    </p:set>
                                  </p:childTnLst>
                                </p:cTn>
                              </p:par>
                              <p:par>
                                <p:cTn id="175" presetID="10" presetClass="entr" presetSubtype="0" fill="hold" grpId="1" nodeType="withEffect">
                                  <p:stCondLst>
                                    <p:cond delay="0"/>
                                  </p:stCondLst>
                                  <p:childTnLst>
                                    <p:set>
                                      <p:cBhvr>
                                        <p:cTn id="176" dur="1" fill="hold">
                                          <p:stCondLst>
                                            <p:cond delay="0"/>
                                          </p:stCondLst>
                                        </p:cTn>
                                        <p:tgtEl>
                                          <p:spTgt spid="66"/>
                                        </p:tgtEl>
                                        <p:attrNameLst>
                                          <p:attrName>style.visibility</p:attrName>
                                        </p:attrNameLst>
                                      </p:cBhvr>
                                      <p:to>
                                        <p:strVal val="visible"/>
                                      </p:to>
                                    </p:set>
                                    <p:animEffect transition="in" filter="fade">
                                      <p:cBhvr>
                                        <p:cTn id="177"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7" grpId="1" animBg="1"/>
      <p:bldP spid="14" grpId="0" animBg="1"/>
      <p:bldP spid="14" grpId="1" animBg="1"/>
      <p:bldP spid="15" grpId="0" animBg="1"/>
      <p:bldP spid="15" grpId="1" animBg="1"/>
      <p:bldP spid="16" grpId="0" animBg="1"/>
      <p:bldP spid="16" grpId="1" animBg="1"/>
      <p:bldP spid="17" grpId="0" animBg="1"/>
      <p:bldP spid="17" grpId="2" animBg="1"/>
      <p:bldP spid="26" grpId="0" animBg="1"/>
      <p:bldP spid="26" grpId="1" animBg="1"/>
      <p:bldP spid="27" grpId="0" animBg="1"/>
      <p:bldP spid="27" grpId="1" animBg="1"/>
      <p:bldP spid="28" grpId="0" animBg="1"/>
      <p:bldP spid="31" grpId="0"/>
      <p:bldP spid="31" grpId="1"/>
      <p:bldP spid="32" grpId="0"/>
      <p:bldP spid="32" grpId="1"/>
      <p:bldP spid="33" grpId="0"/>
      <p:bldP spid="33" grpId="1"/>
      <p:bldP spid="34" grpId="0"/>
      <p:bldP spid="66" grpId="0"/>
      <p:bldP spid="66" grpId="1"/>
      <p:bldP spid="67" grpId="0"/>
      <p:bldP spid="67" grpId="1"/>
      <p:bldP spid="67" grpId="2"/>
      <p:bldP spid="67" grpId="3"/>
      <p:bldP spid="68" grpId="0"/>
      <p:bldP spid="68" grpId="1"/>
      <p:bldP spid="68" grpId="2"/>
      <p:bldP spid="68" grpId="3"/>
      <p:bldP spid="69" grpId="0"/>
      <p:bldP spid="69" grpId="1"/>
      <p:bldP spid="69" grpId="2"/>
      <p:bldP spid="69" grpId="3"/>
      <p:bldP spid="71" grpId="0"/>
      <p:bldP spid="71" grpId="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栈的应用：栈与递归</a:t>
            </a:r>
          </a:p>
        </p:txBody>
      </p:sp>
      <p:sp>
        <p:nvSpPr>
          <p:cNvPr id="3" name="内容占位符 2"/>
          <p:cNvSpPr>
            <a:spLocks noGrp="1"/>
          </p:cNvSpPr>
          <p:nvPr>
            <p:ph idx="1"/>
          </p:nvPr>
        </p:nvSpPr>
        <p:spPr>
          <a:xfrm>
            <a:off x="452354" y="1341438"/>
            <a:ext cx="8153400" cy="4784725"/>
          </a:xfrm>
        </p:spPr>
        <p:txBody>
          <a:bodyPr/>
          <a:lstStyle/>
          <a:p>
            <a:r>
              <a:rPr lang="zh-CN" altLang="en-US" sz="2400" dirty="0"/>
              <a:t>递归函数转换为非递归函数</a:t>
            </a:r>
            <a:endParaRPr lang="en-US" altLang="zh-CN" sz="2400" dirty="0"/>
          </a:p>
          <a:p>
            <a:pPr marL="0" indent="0">
              <a:buNone/>
            </a:pPr>
            <a:endParaRPr lang="zh-CN" altLang="en-US" sz="2400" dirty="0"/>
          </a:p>
          <a:p>
            <a:r>
              <a:rPr lang="zh-CN" altLang="en-US" sz="2400" dirty="0"/>
              <a:t>函数调用实现的三个步骤</a:t>
            </a:r>
            <a:endParaRPr lang="en-US" altLang="zh-CN" sz="2400" dirty="0"/>
          </a:p>
          <a:p>
            <a:pPr lvl="1"/>
            <a:r>
              <a:rPr lang="zh-CN" altLang="en-US" sz="2000" dirty="0"/>
              <a:t>传送调用信息</a:t>
            </a:r>
            <a:endParaRPr lang="en-US" altLang="zh-CN" sz="2000" dirty="0"/>
          </a:p>
          <a:p>
            <a:pPr lvl="1"/>
            <a:r>
              <a:rPr lang="zh-CN" altLang="en-US" sz="2000" dirty="0"/>
              <a:t>分配被调函数需要的数据区，并接收传送来的调用信息</a:t>
            </a:r>
            <a:endParaRPr lang="en-US" altLang="zh-CN" sz="2000" dirty="0"/>
          </a:p>
          <a:p>
            <a:pPr lvl="1"/>
            <a:r>
              <a:rPr lang="zh-CN" altLang="en-US" sz="2000" dirty="0"/>
              <a:t>把控制转移到被调函数的入口</a:t>
            </a:r>
          </a:p>
          <a:p>
            <a:r>
              <a:rPr lang="zh-CN" altLang="en-US" sz="2400" dirty="0"/>
              <a:t>当被调函数执行结束，返回到调用函数时</a:t>
            </a:r>
            <a:endParaRPr lang="en-US" altLang="zh-CN" sz="2400" dirty="0"/>
          </a:p>
          <a:p>
            <a:pPr lvl="1"/>
            <a:r>
              <a:rPr lang="zh-CN" altLang="en-US" sz="2000" dirty="0"/>
              <a:t>传送返回信息</a:t>
            </a:r>
            <a:endParaRPr lang="en-US" altLang="zh-CN" sz="2000" dirty="0"/>
          </a:p>
          <a:p>
            <a:pPr lvl="1"/>
            <a:r>
              <a:rPr lang="zh-CN" altLang="en-US" sz="2000" dirty="0"/>
              <a:t>释放被调函数的数据区</a:t>
            </a:r>
            <a:endParaRPr lang="en-US" altLang="zh-CN" sz="2000" dirty="0"/>
          </a:p>
          <a:p>
            <a:pPr lvl="1"/>
            <a:r>
              <a:rPr lang="zh-CN" altLang="en-US" sz="2000" dirty="0"/>
              <a:t>把控制按返回地址转移到调用函数中去</a:t>
            </a:r>
          </a:p>
          <a:p>
            <a:endParaRPr lang="en-US" altLang="zh-CN" sz="2400" dirty="0"/>
          </a:p>
        </p:txBody>
      </p:sp>
    </p:spTree>
    <p:extLst>
      <p:ext uri="{BB962C8B-B14F-4D97-AF65-F5344CB8AC3E}">
        <p14:creationId xmlns:p14="http://schemas.microsoft.com/office/powerpoint/2010/main" val="407328194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栈的应用：栈与递归</a:t>
            </a:r>
          </a:p>
        </p:txBody>
      </p:sp>
      <p:sp>
        <p:nvSpPr>
          <p:cNvPr id="3" name="内容占位符 2"/>
          <p:cNvSpPr>
            <a:spLocks noGrp="1"/>
          </p:cNvSpPr>
          <p:nvPr>
            <p:ph idx="1"/>
          </p:nvPr>
        </p:nvSpPr>
        <p:spPr>
          <a:xfrm>
            <a:off x="452354" y="1341439"/>
            <a:ext cx="8153400" cy="3020700"/>
          </a:xfrm>
          <a:noFill/>
          <a:ln w="9525">
            <a:noFill/>
            <a:miter lim="800000"/>
            <a:headEnd/>
            <a:tailEnd/>
          </a:ln>
        </p:spPr>
        <p:txBody>
          <a:bodyPr vert="horz" wrap="square" lIns="91440" tIns="45720" rIns="91440" bIns="45720" numCol="1" anchor="t" anchorCtr="0" compatLnSpc="1">
            <a:prstTxWarp prst="textNoShape">
              <a:avLst/>
            </a:prstTxWarp>
          </a:bodyPr>
          <a:lstStyle/>
          <a:p>
            <a:r>
              <a:rPr lang="zh-CN" altLang="en-US" sz="2400" dirty="0">
                <a:solidFill>
                  <a:srgbClr val="3333CC"/>
                </a:solidFill>
              </a:rPr>
              <a:t>内存的静态分配</a:t>
            </a:r>
            <a:r>
              <a:rPr lang="zh-CN" altLang="en-US" sz="2400" dirty="0"/>
              <a:t>：在非递归调用的情况下，数据区的分配在程序运行前进行，一直到整个程序运行结束才释放</a:t>
            </a:r>
          </a:p>
          <a:p>
            <a:r>
              <a:rPr lang="zh-CN" altLang="en-US" sz="2400" dirty="0">
                <a:solidFill>
                  <a:srgbClr val="3333CC"/>
                </a:solidFill>
              </a:rPr>
              <a:t>动态分配</a:t>
            </a:r>
            <a:r>
              <a:rPr lang="zh-CN" altLang="en-US" sz="2400" dirty="0"/>
              <a:t>：在递归调用的情况下，被调函数的局部量不能分配给固定的某些单元，而必须每调用一次就分配一份，当前程序使用的所有的量（包括形参、局部变量和中间工作单元等），都必须是最近一次递归调用时所分配的数据区中的值</a:t>
            </a:r>
          </a:p>
        </p:txBody>
      </p:sp>
    </p:spTree>
    <p:extLst>
      <p:ext uri="{BB962C8B-B14F-4D97-AF65-F5344CB8AC3E}">
        <p14:creationId xmlns:p14="http://schemas.microsoft.com/office/powerpoint/2010/main" val="25108733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栈的应用：栈与递归</a:t>
            </a:r>
          </a:p>
        </p:txBody>
      </p:sp>
      <p:sp>
        <p:nvSpPr>
          <p:cNvPr id="3" name="内容占位符 2"/>
          <p:cNvSpPr>
            <a:spLocks noGrp="1"/>
          </p:cNvSpPr>
          <p:nvPr>
            <p:ph idx="1"/>
          </p:nvPr>
        </p:nvSpPr>
        <p:spPr>
          <a:xfrm>
            <a:off x="452353" y="1341439"/>
            <a:ext cx="8436813" cy="3230562"/>
          </a:xfrm>
          <a:noFill/>
          <a:ln w="9525">
            <a:noFill/>
            <a:miter lim="800000"/>
            <a:headEnd/>
            <a:tailEnd/>
          </a:ln>
        </p:spPr>
        <p:txBody>
          <a:bodyPr vert="horz" wrap="square" lIns="91440" tIns="45720" rIns="91440" bIns="45720" numCol="1" anchor="t" anchorCtr="0" compatLnSpc="1">
            <a:prstTxWarp prst="textNoShape">
              <a:avLst/>
            </a:prstTxWarp>
          </a:bodyPr>
          <a:lstStyle/>
          <a:p>
            <a:r>
              <a:rPr lang="zh-CN" altLang="en-US" sz="2400" dirty="0"/>
              <a:t>动态分配的处理方法</a:t>
            </a:r>
            <a:endParaRPr lang="en-US" altLang="zh-CN" sz="2400" dirty="0"/>
          </a:p>
          <a:p>
            <a:pPr lvl="1"/>
            <a:r>
              <a:rPr lang="zh-CN" altLang="en-US" sz="2000" dirty="0"/>
              <a:t>在内存中开辟一个存储区域称为运行栈</a:t>
            </a:r>
          </a:p>
          <a:p>
            <a:pPr lvl="1"/>
            <a:r>
              <a:rPr lang="zh-CN" altLang="en-US" sz="2000" dirty="0"/>
              <a:t>每次调用时，将动态区指针下推，分配被调函数所需的数据区</a:t>
            </a:r>
          </a:p>
          <a:p>
            <a:pPr lvl="1"/>
            <a:r>
              <a:rPr lang="zh-CN" altLang="en-US" sz="2000" dirty="0"/>
              <a:t>在每次返回时，将内存指针上移，释放本次调用所分配的数据区，恢复到上次调用所分配的数据区中</a:t>
            </a:r>
          </a:p>
          <a:p>
            <a:pPr lvl="1"/>
            <a:r>
              <a:rPr lang="zh-CN" altLang="en-US" sz="2000" dirty="0"/>
              <a:t>被调函数中变量地址全部采用相对于动态区指针的位移量来表示（称为相对地址）</a:t>
            </a:r>
          </a:p>
          <a:p>
            <a:endParaRPr lang="en-US" altLang="zh-CN" sz="2400" dirty="0">
              <a:solidFill>
                <a:srgbClr val="3333CC"/>
              </a:solidFill>
            </a:endParaRPr>
          </a:p>
        </p:txBody>
      </p:sp>
    </p:spTree>
    <p:extLst>
      <p:ext uri="{BB962C8B-B14F-4D97-AF65-F5344CB8AC3E}">
        <p14:creationId xmlns:p14="http://schemas.microsoft.com/office/powerpoint/2010/main" val="156123987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栈的应用：栈与递归</a:t>
            </a:r>
          </a:p>
        </p:txBody>
      </p:sp>
      <p:sp>
        <p:nvSpPr>
          <p:cNvPr id="3" name="内容占位符 2"/>
          <p:cNvSpPr>
            <a:spLocks noGrp="1"/>
          </p:cNvSpPr>
          <p:nvPr>
            <p:ph idx="1"/>
          </p:nvPr>
        </p:nvSpPr>
        <p:spPr>
          <a:xfrm>
            <a:off x="452354" y="1341439"/>
            <a:ext cx="8153400" cy="697224"/>
          </a:xfrm>
        </p:spPr>
        <p:txBody>
          <a:bodyPr/>
          <a:lstStyle/>
          <a:p>
            <a:r>
              <a:rPr lang="zh-CN" altLang="en-US" dirty="0"/>
              <a:t>阶乘的非递归实现</a:t>
            </a:r>
            <a:endParaRPr lang="en-US" altLang="zh-CN" dirty="0"/>
          </a:p>
        </p:txBody>
      </p:sp>
      <p:sp>
        <p:nvSpPr>
          <p:cNvPr id="4" name="矩形 3"/>
          <p:cNvSpPr/>
          <p:nvPr/>
        </p:nvSpPr>
        <p:spPr>
          <a:xfrm>
            <a:off x="1394085" y="1828800"/>
            <a:ext cx="7615003" cy="4601980"/>
          </a:xfrm>
          <a:prstGeom prst="rect">
            <a:avLst/>
          </a:prstGeom>
          <a:solidFill>
            <a:schemeClr val="tx1">
              <a:lumMod val="20000"/>
              <a:lumOff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pPr defTabSz="0">
              <a:lnSpc>
                <a:spcPts val="2400"/>
              </a:lnSpc>
              <a:spcBef>
                <a:spcPts val="700"/>
              </a:spcBef>
              <a:buClr>
                <a:schemeClr val="accent2"/>
              </a:buClr>
              <a:buSzPct val="60000"/>
              <a:buFont typeface="Wingdings" pitchFamily="2" charset="2"/>
              <a:buNone/>
            </a:pP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fact(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n ) { </a:t>
            </a:r>
          </a:p>
          <a:p>
            <a:pPr defTabSz="0">
              <a:lnSpc>
                <a:spcPts val="24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int</a:t>
            </a:r>
            <a:r>
              <a:rPr lang="en-US" altLang="zh-CN" dirty="0">
                <a:latin typeface="华文中宋" panose="02010600040101010101" pitchFamily="2" charset="-122"/>
                <a:ea typeface="华文中宋" panose="02010600040101010101" pitchFamily="2" charset="-122"/>
              </a:rPr>
              <a:t> res;</a:t>
            </a:r>
          </a:p>
          <a:p>
            <a:pPr defTabSz="0">
              <a:lnSpc>
                <a:spcPts val="24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PSeqStack</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st</a:t>
            </a:r>
            <a:r>
              <a:rPr lang="en-US" altLang="zh-CN" dirty="0">
                <a:latin typeface="华文中宋" panose="02010600040101010101" pitchFamily="2" charset="-122"/>
                <a:ea typeface="华文中宋" panose="02010600040101010101" pitchFamily="2" charset="-122"/>
              </a:rPr>
              <a:t>; /* </a:t>
            </a:r>
            <a:r>
              <a:rPr lang="zh-CN" altLang="en-US" dirty="0">
                <a:latin typeface="华文中宋" panose="02010600040101010101" pitchFamily="2" charset="-122"/>
                <a:ea typeface="华文中宋" panose="02010600040101010101" pitchFamily="2" charset="-122"/>
              </a:rPr>
              <a:t>使用顺序存储结构实现的栈*</a:t>
            </a:r>
            <a:r>
              <a:rPr lang="en-US" altLang="zh-CN" dirty="0">
                <a:latin typeface="华文中宋" panose="02010600040101010101" pitchFamily="2" charset="-122"/>
                <a:ea typeface="华文中宋" panose="02010600040101010101" pitchFamily="2" charset="-122"/>
              </a:rPr>
              <a:t>/</a:t>
            </a:r>
            <a:endParaRPr lang="zh-CN" altLang="en-US" dirty="0">
              <a:latin typeface="华文中宋" panose="02010600040101010101" pitchFamily="2" charset="-122"/>
              <a:ea typeface="华文中宋" panose="02010600040101010101" pitchFamily="2" charset="-122"/>
            </a:endParaRPr>
          </a:p>
          <a:p>
            <a:pPr defTabSz="0">
              <a:lnSpc>
                <a:spcPts val="24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st</a:t>
            </a:r>
            <a:r>
              <a:rPr lang="en-US" altLang="zh-CN" dirty="0">
                <a:latin typeface="华文中宋" panose="02010600040101010101" pitchFamily="2" charset="-122"/>
                <a:ea typeface="华文中宋" panose="02010600040101010101" pitchFamily="2" charset="-122"/>
              </a:rPr>
              <a:t> = </a:t>
            </a:r>
            <a:r>
              <a:rPr lang="en-US" altLang="zh-CN" dirty="0" err="1">
                <a:latin typeface="华文中宋" panose="02010600040101010101" pitchFamily="2" charset="-122"/>
                <a:ea typeface="华文中宋" panose="02010600040101010101" pitchFamily="2" charset="-122"/>
              </a:rPr>
              <a:t>createEmptyStack_seq</a:t>
            </a:r>
            <a:r>
              <a:rPr lang="en-US" altLang="zh-CN" dirty="0">
                <a:latin typeface="华文中宋" panose="02010600040101010101" pitchFamily="2" charset="-122"/>
                <a:ea typeface="华文中宋" panose="02010600040101010101" pitchFamily="2" charset="-122"/>
              </a:rPr>
              <a:t>( ); </a:t>
            </a:r>
          </a:p>
          <a:p>
            <a:pPr defTabSz="0">
              <a:lnSpc>
                <a:spcPts val="24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  while (n&gt;0)</a:t>
            </a:r>
          </a:p>
          <a:p>
            <a:pPr defTabSz="0">
              <a:lnSpc>
                <a:spcPts val="24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  {   </a:t>
            </a:r>
            <a:r>
              <a:rPr lang="en-US" altLang="zh-CN" dirty="0" err="1">
                <a:latin typeface="华文中宋" panose="02010600040101010101" pitchFamily="2" charset="-122"/>
                <a:ea typeface="华文中宋" panose="02010600040101010101" pitchFamily="2" charset="-122"/>
              </a:rPr>
              <a:t>push_seq</a:t>
            </a:r>
            <a:r>
              <a:rPr lang="en-US" altLang="zh-CN" dirty="0">
                <a:latin typeface="华文中宋" panose="02010600040101010101" pitchFamily="2" charset="-122"/>
                <a:ea typeface="华文中宋" panose="02010600040101010101" pitchFamily="2" charset="-122"/>
              </a:rPr>
              <a:t>(</a:t>
            </a:r>
            <a:r>
              <a:rPr lang="en-US" altLang="zh-CN" dirty="0" err="1">
                <a:latin typeface="华文中宋" panose="02010600040101010101" pitchFamily="2" charset="-122"/>
                <a:ea typeface="华文中宋" panose="02010600040101010101" pitchFamily="2" charset="-122"/>
              </a:rPr>
              <a:t>st</a:t>
            </a:r>
            <a:r>
              <a:rPr lang="en-US" altLang="zh-CN" dirty="0">
                <a:latin typeface="华文中宋" panose="02010600040101010101" pitchFamily="2" charset="-122"/>
                <a:ea typeface="华文中宋" panose="02010600040101010101" pitchFamily="2" charset="-122"/>
              </a:rPr>
              <a:t>, n);   n = n –1; }</a:t>
            </a:r>
          </a:p>
          <a:p>
            <a:pPr defTabSz="0">
              <a:lnSpc>
                <a:spcPts val="24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  res = 1;</a:t>
            </a:r>
          </a:p>
          <a:p>
            <a:pPr defTabSz="0">
              <a:lnSpc>
                <a:spcPts val="24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  while (! </a:t>
            </a:r>
            <a:r>
              <a:rPr lang="en-US" altLang="zh-CN" dirty="0" err="1">
                <a:latin typeface="华文中宋" panose="02010600040101010101" pitchFamily="2" charset="-122"/>
                <a:ea typeface="华文中宋" panose="02010600040101010101" pitchFamily="2" charset="-122"/>
              </a:rPr>
              <a:t>isEmptyStack_seq</a:t>
            </a:r>
            <a:r>
              <a:rPr lang="en-US" altLang="zh-CN" dirty="0">
                <a:latin typeface="华文中宋" panose="02010600040101010101" pitchFamily="2" charset="-122"/>
                <a:ea typeface="华文中宋" panose="02010600040101010101" pitchFamily="2" charset="-122"/>
              </a:rPr>
              <a:t>(</a:t>
            </a:r>
            <a:r>
              <a:rPr lang="en-US" altLang="zh-CN" dirty="0" err="1">
                <a:latin typeface="华文中宋" panose="02010600040101010101" pitchFamily="2" charset="-122"/>
                <a:ea typeface="华文中宋" panose="02010600040101010101" pitchFamily="2" charset="-122"/>
              </a:rPr>
              <a:t>st</a:t>
            </a:r>
            <a:r>
              <a:rPr lang="en-US" altLang="zh-CN" dirty="0">
                <a:latin typeface="华文中宋" panose="02010600040101010101" pitchFamily="2" charset="-122"/>
                <a:ea typeface="华文中宋" panose="02010600040101010101" pitchFamily="2" charset="-122"/>
              </a:rPr>
              <a:t>))</a:t>
            </a:r>
          </a:p>
          <a:p>
            <a:pPr defTabSz="0">
              <a:lnSpc>
                <a:spcPts val="24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  {  res = res * </a:t>
            </a:r>
            <a:r>
              <a:rPr lang="en-US" altLang="zh-CN" dirty="0" err="1">
                <a:latin typeface="华文中宋" panose="02010600040101010101" pitchFamily="2" charset="-122"/>
                <a:ea typeface="华文中宋" panose="02010600040101010101" pitchFamily="2" charset="-122"/>
              </a:rPr>
              <a:t>top_seq</a:t>
            </a:r>
            <a:r>
              <a:rPr lang="en-US" altLang="zh-CN" dirty="0">
                <a:latin typeface="华文中宋" panose="02010600040101010101" pitchFamily="2" charset="-122"/>
                <a:ea typeface="华文中宋" panose="02010600040101010101" pitchFamily="2" charset="-122"/>
              </a:rPr>
              <a:t>(</a:t>
            </a:r>
            <a:r>
              <a:rPr lang="en-US" altLang="zh-CN" dirty="0" err="1">
                <a:latin typeface="华文中宋" panose="02010600040101010101" pitchFamily="2" charset="-122"/>
                <a:ea typeface="华文中宋" panose="02010600040101010101" pitchFamily="2" charset="-122"/>
              </a:rPr>
              <a:t>st</a:t>
            </a:r>
            <a:r>
              <a:rPr lang="en-US" altLang="zh-CN" dirty="0">
                <a:latin typeface="华文中宋" panose="02010600040101010101" pitchFamily="2" charset="-122"/>
                <a:ea typeface="华文中宋" panose="02010600040101010101" pitchFamily="2" charset="-122"/>
              </a:rPr>
              <a:t>);  </a:t>
            </a:r>
            <a:r>
              <a:rPr lang="en-US" altLang="zh-CN" dirty="0" err="1">
                <a:latin typeface="华文中宋" panose="02010600040101010101" pitchFamily="2" charset="-122"/>
                <a:ea typeface="华文中宋" panose="02010600040101010101" pitchFamily="2" charset="-122"/>
              </a:rPr>
              <a:t>pop_seq</a:t>
            </a:r>
            <a:r>
              <a:rPr lang="en-US" altLang="zh-CN" dirty="0">
                <a:latin typeface="华文中宋" panose="02010600040101010101" pitchFamily="2" charset="-122"/>
                <a:ea typeface="华文中宋" panose="02010600040101010101" pitchFamily="2" charset="-122"/>
              </a:rPr>
              <a:t>(</a:t>
            </a:r>
            <a:r>
              <a:rPr lang="en-US" altLang="zh-CN" dirty="0" err="1">
                <a:latin typeface="华文中宋" panose="02010600040101010101" pitchFamily="2" charset="-122"/>
                <a:ea typeface="华文中宋" panose="02010600040101010101" pitchFamily="2" charset="-122"/>
              </a:rPr>
              <a:t>st</a:t>
            </a:r>
            <a:r>
              <a:rPr lang="en-US" altLang="zh-CN" dirty="0">
                <a:latin typeface="华文中宋" panose="02010600040101010101" pitchFamily="2" charset="-122"/>
                <a:ea typeface="华文中宋" panose="02010600040101010101" pitchFamily="2" charset="-122"/>
              </a:rPr>
              <a:t>);  }</a:t>
            </a:r>
          </a:p>
          <a:p>
            <a:pPr defTabSz="0">
              <a:lnSpc>
                <a:spcPts val="24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  free(</a:t>
            </a:r>
            <a:r>
              <a:rPr lang="en-US" altLang="zh-CN" dirty="0" err="1">
                <a:latin typeface="华文中宋" panose="02010600040101010101" pitchFamily="2" charset="-122"/>
                <a:ea typeface="华文中宋" panose="02010600040101010101" pitchFamily="2" charset="-122"/>
              </a:rPr>
              <a:t>st</a:t>
            </a:r>
            <a:r>
              <a:rPr lang="en-US" altLang="zh-CN" dirty="0">
                <a:latin typeface="华文中宋" panose="02010600040101010101" pitchFamily="2" charset="-122"/>
                <a:ea typeface="华文中宋" panose="02010600040101010101" pitchFamily="2" charset="-122"/>
              </a:rPr>
              <a:t>); </a:t>
            </a:r>
          </a:p>
          <a:p>
            <a:pPr defTabSz="0">
              <a:lnSpc>
                <a:spcPts val="24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 return ( res );  </a:t>
            </a:r>
          </a:p>
          <a:p>
            <a:pPr defTabSz="0">
              <a:lnSpc>
                <a:spcPts val="2400"/>
              </a:lnSpc>
              <a:spcBef>
                <a:spcPts val="700"/>
              </a:spcBef>
              <a:buClr>
                <a:schemeClr val="accent2"/>
              </a:buClr>
              <a:buSzPct val="60000"/>
              <a:buFont typeface="Wingdings" pitchFamily="2" charset="2"/>
              <a:buNone/>
            </a:pPr>
            <a:r>
              <a:rPr lang="en-US" altLang="zh-CN"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114165949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思考：表达式计算</a:t>
            </a:r>
          </a:p>
        </p:txBody>
      </p:sp>
      <p:sp>
        <p:nvSpPr>
          <p:cNvPr id="3" name="内容占位符 2"/>
          <p:cNvSpPr>
            <a:spLocks noGrp="1"/>
          </p:cNvSpPr>
          <p:nvPr>
            <p:ph idx="1"/>
          </p:nvPr>
        </p:nvSpPr>
        <p:spPr>
          <a:xfrm>
            <a:off x="452354" y="1341438"/>
            <a:ext cx="8153400" cy="4784725"/>
          </a:xfrm>
        </p:spPr>
        <p:txBody>
          <a:bodyPr/>
          <a:lstStyle/>
          <a:p>
            <a:r>
              <a:rPr lang="zh-CN" altLang="en-US" dirty="0"/>
              <a:t>中缀表达式：所有运算符出现在它的两个运算分量之间</a:t>
            </a:r>
            <a:endParaRPr lang="en-US" altLang="zh-CN" dirty="0"/>
          </a:p>
          <a:p>
            <a:pPr lvl="1"/>
            <a:r>
              <a:rPr lang="en-US" altLang="zh-CN" dirty="0"/>
              <a:t>31</a:t>
            </a:r>
            <a:r>
              <a:rPr lang="zh-CN" altLang="en-US" dirty="0"/>
              <a:t>*（</a:t>
            </a:r>
            <a:r>
              <a:rPr lang="en-US" altLang="zh-CN" dirty="0"/>
              <a:t>5-22</a:t>
            </a:r>
            <a:r>
              <a:rPr lang="zh-CN" altLang="en-US" dirty="0"/>
              <a:t>）</a:t>
            </a:r>
            <a:r>
              <a:rPr lang="en-US" altLang="zh-CN" dirty="0"/>
              <a:t>+70</a:t>
            </a:r>
          </a:p>
          <a:p>
            <a:r>
              <a:rPr lang="zh-CN" altLang="en-US" dirty="0"/>
              <a:t>后缀表达式：所有运算符出现在它的两个运算分量后面</a:t>
            </a:r>
            <a:endParaRPr lang="en-US" altLang="zh-CN" dirty="0"/>
          </a:p>
          <a:p>
            <a:pPr lvl="1"/>
            <a:r>
              <a:rPr lang="en-US" altLang="zh-CN" dirty="0"/>
              <a:t>31 5 22 - </a:t>
            </a:r>
            <a:r>
              <a:rPr lang="zh-CN" altLang="en-US" dirty="0"/>
              <a:t>*  </a:t>
            </a:r>
            <a:r>
              <a:rPr lang="en-US" altLang="zh-CN" dirty="0"/>
              <a:t>70 +</a:t>
            </a:r>
          </a:p>
          <a:p>
            <a:pPr lvl="1"/>
            <a:endParaRPr lang="en-US" altLang="zh-CN" dirty="0"/>
          </a:p>
          <a:p>
            <a:r>
              <a:rPr lang="zh-CN" altLang="en-US" dirty="0"/>
              <a:t>中缀表达式到后缀表达式的转换</a:t>
            </a:r>
            <a:endParaRPr lang="en-US" altLang="zh-CN" dirty="0"/>
          </a:p>
          <a:p>
            <a:r>
              <a:rPr lang="zh-CN" altLang="en-US" dirty="0"/>
              <a:t>后缀表达式的计算</a:t>
            </a:r>
            <a:endParaRPr lang="en-US" altLang="zh-CN" dirty="0"/>
          </a:p>
        </p:txBody>
      </p:sp>
    </p:spTree>
    <p:extLst>
      <p:ext uri="{BB962C8B-B14F-4D97-AF65-F5344CB8AC3E}">
        <p14:creationId xmlns:p14="http://schemas.microsoft.com/office/powerpoint/2010/main" val="282058859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中缀</a:t>
            </a:r>
            <a:r>
              <a:rPr lang="en-US" altLang="zh-CN" dirty="0"/>
              <a:t>-&gt;</a:t>
            </a:r>
            <a:r>
              <a:rPr lang="zh-CN" altLang="en-US" dirty="0"/>
              <a:t>后缀表达式</a:t>
            </a:r>
          </a:p>
        </p:txBody>
      </p:sp>
      <p:sp>
        <p:nvSpPr>
          <p:cNvPr id="7" name="内容占位符 6">
            <a:extLst>
              <a:ext uri="{FF2B5EF4-FFF2-40B4-BE49-F238E27FC236}">
                <a16:creationId xmlns:a16="http://schemas.microsoft.com/office/drawing/2014/main" id="{0A1E1A2C-278D-8D9C-35F3-6403DAF40E1E}"/>
              </a:ext>
            </a:extLst>
          </p:cNvPr>
          <p:cNvSpPr>
            <a:spLocks noGrp="1"/>
          </p:cNvSpPr>
          <p:nvPr>
            <p:ph idx="1"/>
          </p:nvPr>
        </p:nvSpPr>
        <p:spPr>
          <a:xfrm>
            <a:off x="504825" y="1341438"/>
            <a:ext cx="8261350" cy="5021262"/>
          </a:xfrm>
        </p:spPr>
        <p:txBody>
          <a:bodyPr/>
          <a:lstStyle/>
          <a:p>
            <a:pPr algn="just">
              <a:lnSpc>
                <a:spcPts val="2500"/>
              </a:lnSpc>
            </a:pPr>
            <a:r>
              <a:rPr lang="zh-CN" altLang="zh-CN" sz="2400" b="1" kern="100" dirty="0">
                <a:effectLst/>
                <a:latin typeface="Calibri" panose="020F0502020204030204" pitchFamily="34" charset="0"/>
                <a:ea typeface="仿宋" panose="02010609060101010101" pitchFamily="49" charset="-122"/>
                <a:cs typeface="Times New Roman" panose="02020603050405020304" pitchFamily="18" charset="0"/>
              </a:rPr>
              <a:t>规则：初始化符号栈，压人</a:t>
            </a:r>
            <a:r>
              <a:rPr lang="en-US" altLang="zh-CN" sz="2400" b="1" kern="100" dirty="0">
                <a:effectLst/>
                <a:latin typeface="Calibri" panose="020F0502020204030204" pitchFamily="34" charset="0"/>
                <a:ea typeface="仿宋" panose="02010609060101010101" pitchFamily="49" charset="-122"/>
                <a:cs typeface="Times New Roman" panose="02020603050405020304" pitchFamily="18" charset="0"/>
              </a:rPr>
              <a:t>#</a:t>
            </a:r>
            <a:r>
              <a:rPr lang="zh-CN" altLang="zh-CN" sz="2400" b="1" kern="100" dirty="0">
                <a:effectLst/>
                <a:latin typeface="Calibri" panose="020F0502020204030204" pitchFamily="34" charset="0"/>
                <a:ea typeface="仿宋" panose="02010609060101010101" pitchFamily="49" charset="-122"/>
                <a:cs typeface="Times New Roman" panose="02020603050405020304" pitchFamily="18" charset="0"/>
              </a:rPr>
              <a:t>，优先级最低。</a:t>
            </a: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从左到右遍历中缀表达式的每个数字和符号，若是数字，则输出，成为后缀表达式的一部分，若是符号</a:t>
            </a:r>
            <a:endParaRPr lang="zh-CN" altLang="zh-CN" sz="2400" kern="100" dirty="0">
              <a:effectLst/>
              <a:latin typeface="Calibri" panose="020F0502020204030204" pitchFamily="34" charset="0"/>
              <a:ea typeface="宋体" panose="02010600030101010101" pitchFamily="2" charset="-122"/>
              <a:cs typeface="Times New Roman" panose="02020603050405020304" pitchFamily="18" charset="0"/>
            </a:endParaRPr>
          </a:p>
          <a:p>
            <a:pPr algn="just">
              <a:lnSpc>
                <a:spcPts val="2500"/>
              </a:lnSpc>
            </a:pP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a:t>
            </a:r>
            <a:r>
              <a:rPr lang="en-US" altLang="zh-CN" sz="2400" kern="100" dirty="0">
                <a:effectLst/>
                <a:latin typeface="Calibri" panose="020F0502020204030204" pitchFamily="34" charset="0"/>
                <a:ea typeface="仿宋" panose="02010609060101010101" pitchFamily="49" charset="-122"/>
                <a:cs typeface="Times New Roman" panose="02020603050405020304" pitchFamily="18" charset="0"/>
              </a:rPr>
              <a:t>1</a:t>
            </a: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）当栈空时，遇到运算符则将运算符压入栈中，若是左括号，直接入栈；</a:t>
            </a:r>
            <a:endParaRPr lang="zh-CN" altLang="zh-CN" sz="2400" kern="100" dirty="0">
              <a:effectLst/>
              <a:latin typeface="Calibri" panose="020F0502020204030204" pitchFamily="34" charset="0"/>
              <a:ea typeface="宋体" panose="02010600030101010101" pitchFamily="2" charset="-122"/>
              <a:cs typeface="Times New Roman" panose="02020603050405020304" pitchFamily="18" charset="0"/>
            </a:endParaRPr>
          </a:p>
          <a:p>
            <a:pPr algn="just">
              <a:lnSpc>
                <a:spcPts val="2500"/>
              </a:lnSpc>
            </a:pP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a:t>
            </a:r>
            <a:r>
              <a:rPr lang="en-US" altLang="zh-CN" sz="2400" kern="100" dirty="0">
                <a:effectLst/>
                <a:latin typeface="Calibri" panose="020F0502020204030204" pitchFamily="34" charset="0"/>
                <a:ea typeface="仿宋" panose="02010609060101010101" pitchFamily="49" charset="-122"/>
                <a:cs typeface="Times New Roman" panose="02020603050405020304" pitchFamily="18" charset="0"/>
              </a:rPr>
              <a:t>2</a:t>
            </a: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）若是右括号，则弹栈输出，直至弹出左括号，（左右括号不输出）</a:t>
            </a:r>
            <a:endParaRPr lang="zh-CN" altLang="zh-CN" sz="2400" kern="100" dirty="0">
              <a:effectLst/>
              <a:latin typeface="Calibri" panose="020F0502020204030204" pitchFamily="34" charset="0"/>
              <a:ea typeface="宋体" panose="02010600030101010101" pitchFamily="2" charset="-122"/>
              <a:cs typeface="Times New Roman" panose="02020603050405020304" pitchFamily="18" charset="0"/>
            </a:endParaRPr>
          </a:p>
          <a:p>
            <a:pPr algn="just">
              <a:lnSpc>
                <a:spcPts val="2500"/>
              </a:lnSpc>
            </a:pP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a:t>
            </a:r>
            <a:r>
              <a:rPr lang="en-US" altLang="zh-CN" sz="2400" kern="100" dirty="0">
                <a:effectLst/>
                <a:latin typeface="Calibri" panose="020F0502020204030204" pitchFamily="34" charset="0"/>
                <a:ea typeface="仿宋" panose="02010609060101010101" pitchFamily="49" charset="-122"/>
                <a:cs typeface="Times New Roman" panose="02020603050405020304" pitchFamily="18" charset="0"/>
              </a:rPr>
              <a:t>3</a:t>
            </a: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）如果遇到任何其他的操作符，从栈中弹出元素直到遇到更低优先级的元素</a:t>
            </a:r>
            <a:r>
              <a:rPr lang="en-US" altLang="zh-CN" sz="2400" kern="100" dirty="0">
                <a:effectLst/>
                <a:latin typeface="Calibri" panose="020F0502020204030204" pitchFamily="34" charset="0"/>
                <a:ea typeface="仿宋" panose="02010609060101010101" pitchFamily="49" charset="-122"/>
                <a:cs typeface="Times New Roman" panose="02020603050405020304" pitchFamily="18" charset="0"/>
              </a:rPr>
              <a:t>(</a:t>
            </a: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或者栈为空</a:t>
            </a:r>
            <a:r>
              <a:rPr lang="en-US" altLang="zh-CN" sz="2400" kern="100" dirty="0">
                <a:effectLst/>
                <a:latin typeface="Calibri" panose="020F0502020204030204" pitchFamily="34" charset="0"/>
                <a:ea typeface="仿宋" panose="02010609060101010101" pitchFamily="49" charset="-122"/>
                <a:cs typeface="Times New Roman" panose="02020603050405020304" pitchFamily="18" charset="0"/>
              </a:rPr>
              <a:t>)</a:t>
            </a: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为止。弹出完这些元素后，才将遇到的操作符压入到栈中。有一点需要注意，只有在遇到</a:t>
            </a:r>
            <a:r>
              <a:rPr lang="en-US" altLang="zh-CN" sz="2400" kern="100" dirty="0">
                <a:effectLst/>
                <a:latin typeface="Calibri" panose="020F0502020204030204" pitchFamily="34" charset="0"/>
                <a:ea typeface="仿宋" panose="02010609060101010101" pitchFamily="49" charset="-122"/>
                <a:cs typeface="Times New Roman" panose="02020603050405020304" pitchFamily="18" charset="0"/>
              </a:rPr>
              <a:t>" ) "</a:t>
            </a: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的情况下我们才弹出</a:t>
            </a:r>
            <a:r>
              <a:rPr lang="en-US" altLang="zh-CN" sz="2400" kern="100" dirty="0">
                <a:effectLst/>
                <a:latin typeface="Calibri" panose="020F0502020204030204" pitchFamily="34" charset="0"/>
                <a:ea typeface="仿宋" panose="02010609060101010101" pitchFamily="49" charset="-122"/>
                <a:cs typeface="Times New Roman" panose="02020603050405020304" pitchFamily="18" charset="0"/>
              </a:rPr>
              <a:t>" ( "</a:t>
            </a: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，其他情况我们都不会弹出</a:t>
            </a:r>
            <a:r>
              <a:rPr lang="en-US" altLang="zh-CN" sz="2400" kern="100" dirty="0">
                <a:effectLst/>
                <a:latin typeface="Calibri" panose="020F0502020204030204" pitchFamily="34" charset="0"/>
                <a:ea typeface="仿宋" panose="02010609060101010101" pitchFamily="49" charset="-122"/>
                <a:cs typeface="Times New Roman" panose="02020603050405020304" pitchFamily="18" charset="0"/>
              </a:rPr>
              <a:t>" ( "</a:t>
            </a: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a:t>
            </a:r>
            <a:endParaRPr lang="zh-CN" altLang="zh-CN" sz="2400" kern="100" dirty="0">
              <a:effectLst/>
              <a:latin typeface="Calibri" panose="020F0502020204030204" pitchFamily="34" charset="0"/>
              <a:ea typeface="宋体" panose="02010600030101010101" pitchFamily="2" charset="-122"/>
              <a:cs typeface="Times New Roman" panose="02020603050405020304" pitchFamily="18" charset="0"/>
            </a:endParaRPr>
          </a:p>
          <a:p>
            <a:pPr algn="just">
              <a:lnSpc>
                <a:spcPts val="2500"/>
              </a:lnSpc>
            </a:pP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a:t>
            </a:r>
            <a:r>
              <a:rPr lang="en-US" altLang="zh-CN" sz="2400" kern="100" dirty="0">
                <a:effectLst/>
                <a:latin typeface="Calibri" panose="020F0502020204030204" pitchFamily="34" charset="0"/>
                <a:ea typeface="仿宋" panose="02010609060101010101" pitchFamily="49" charset="-122"/>
                <a:cs typeface="Times New Roman" panose="02020603050405020304" pitchFamily="18" charset="0"/>
              </a:rPr>
              <a:t>4</a:t>
            </a:r>
            <a:r>
              <a:rPr lang="zh-CN" altLang="zh-CN" sz="2400" kern="100" dirty="0">
                <a:effectLst/>
                <a:latin typeface="Calibri" panose="020F0502020204030204" pitchFamily="34" charset="0"/>
                <a:ea typeface="仿宋" panose="02010609060101010101" pitchFamily="49" charset="-122"/>
                <a:cs typeface="Times New Roman" panose="02020603050405020304" pitchFamily="18" charset="0"/>
              </a:rPr>
              <a:t>）如果我们读到了中缀表达式输入的末尾，则弹出栈中所有元素依次输出。</a:t>
            </a:r>
            <a:endParaRPr lang="zh-CN" altLang="zh-CN" sz="2400" kern="100" dirty="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236497728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思考：中缀表达式</a:t>
            </a:r>
            <a:r>
              <a:rPr lang="en-US" altLang="zh-CN" dirty="0"/>
              <a:t>-&gt;</a:t>
            </a:r>
            <a:r>
              <a:rPr lang="zh-CN" altLang="en-US" dirty="0"/>
              <a:t>后缀表达式</a:t>
            </a:r>
          </a:p>
        </p:txBody>
      </p:sp>
      <p:sp>
        <p:nvSpPr>
          <p:cNvPr id="3" name="内容占位符 2">
            <a:extLst>
              <a:ext uri="{FF2B5EF4-FFF2-40B4-BE49-F238E27FC236}">
                <a16:creationId xmlns:a16="http://schemas.microsoft.com/office/drawing/2014/main" id="{A1DF7F64-E325-0230-578C-07FD0BBA5531}"/>
              </a:ext>
            </a:extLst>
          </p:cNvPr>
          <p:cNvSpPr>
            <a:spLocks noGrp="1"/>
          </p:cNvSpPr>
          <p:nvPr>
            <p:ph idx="1"/>
          </p:nvPr>
        </p:nvSpPr>
        <p:spPr>
          <a:xfrm>
            <a:off x="452354" y="1341438"/>
            <a:ext cx="8153400" cy="4784725"/>
          </a:xfrm>
        </p:spPr>
        <p:txBody>
          <a:bodyPr/>
          <a:lstStyle/>
          <a:p>
            <a:r>
              <a:rPr lang="en-US" altLang="zh-CN" dirty="0"/>
              <a:t>123</a:t>
            </a:r>
            <a:r>
              <a:rPr lang="zh-CN" altLang="en-US" dirty="0"/>
              <a:t>*（</a:t>
            </a:r>
            <a:r>
              <a:rPr lang="en-US" altLang="zh-CN" dirty="0"/>
              <a:t>2+3</a:t>
            </a:r>
            <a:r>
              <a:rPr lang="zh-CN" altLang="en-US" dirty="0"/>
              <a:t>*</a:t>
            </a:r>
            <a:r>
              <a:rPr lang="en-US" altLang="zh-CN" dirty="0"/>
              <a:t>2</a:t>
            </a:r>
            <a:r>
              <a:rPr lang="zh-CN" altLang="en-US" dirty="0"/>
              <a:t>）</a:t>
            </a:r>
            <a:r>
              <a:rPr lang="en-US" altLang="zh-CN" dirty="0"/>
              <a:t>-5</a:t>
            </a:r>
            <a:r>
              <a:rPr lang="zh-CN" altLang="en-US" dirty="0"/>
              <a:t>*</a:t>
            </a:r>
            <a:r>
              <a:rPr lang="en-US" altLang="zh-CN" dirty="0"/>
              <a:t>6-</a:t>
            </a:r>
            <a:r>
              <a:rPr lang="zh-CN" altLang="en-US" dirty="0"/>
              <a:t>（</a:t>
            </a:r>
            <a:r>
              <a:rPr lang="en-US" altLang="zh-CN" dirty="0"/>
              <a:t>2</a:t>
            </a:r>
            <a:r>
              <a:rPr lang="zh-CN" altLang="en-US" dirty="0"/>
              <a:t>*</a:t>
            </a:r>
            <a:r>
              <a:rPr lang="en-US" altLang="zh-CN" dirty="0"/>
              <a:t>3</a:t>
            </a:r>
            <a:r>
              <a:rPr lang="zh-CN" altLang="en-US" dirty="0"/>
              <a:t>）</a:t>
            </a:r>
            <a:r>
              <a:rPr lang="en-US" altLang="zh-CN" dirty="0"/>
              <a:t>/2</a:t>
            </a:r>
          </a:p>
        </p:txBody>
      </p:sp>
    </p:spTree>
    <p:extLst>
      <p:ext uri="{BB962C8B-B14F-4D97-AF65-F5344CB8AC3E}">
        <p14:creationId xmlns:p14="http://schemas.microsoft.com/office/powerpoint/2010/main" val="34555493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表达式计算</a:t>
            </a:r>
          </a:p>
        </p:txBody>
      </p:sp>
      <p:pic>
        <p:nvPicPr>
          <p:cNvPr id="5" name="图片 4">
            <a:extLst>
              <a:ext uri="{FF2B5EF4-FFF2-40B4-BE49-F238E27FC236}">
                <a16:creationId xmlns:a16="http://schemas.microsoft.com/office/drawing/2014/main" id="{7C8FEE7D-AA7B-C661-975F-8EAC58743ABA}"/>
              </a:ext>
            </a:extLst>
          </p:cNvPr>
          <p:cNvPicPr>
            <a:picLocks noChangeAspect="1"/>
          </p:cNvPicPr>
          <p:nvPr/>
        </p:nvPicPr>
        <p:blipFill>
          <a:blip r:embed="rId2" cstate="print"/>
          <a:srcRect/>
          <a:stretch>
            <a:fillRect/>
          </a:stretch>
        </p:blipFill>
        <p:spPr bwMode="auto">
          <a:xfrm>
            <a:off x="955467" y="1017588"/>
            <a:ext cx="7734783" cy="5840412"/>
          </a:xfrm>
          <a:prstGeom prst="rect">
            <a:avLst/>
          </a:prstGeom>
          <a:noFill/>
          <a:ln w="9525">
            <a:noFill/>
            <a:miter lim="800000"/>
            <a:headEnd/>
            <a:tailEnd/>
          </a:ln>
        </p:spPr>
      </p:pic>
    </p:spTree>
    <p:extLst>
      <p:ext uri="{BB962C8B-B14F-4D97-AF65-F5344CB8AC3E}">
        <p14:creationId xmlns:p14="http://schemas.microsoft.com/office/powerpoint/2010/main" val="19863021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思考：表达式计算</a:t>
            </a:r>
          </a:p>
        </p:txBody>
      </p:sp>
      <p:pic>
        <p:nvPicPr>
          <p:cNvPr id="4" name="图片 3">
            <a:extLst>
              <a:ext uri="{FF2B5EF4-FFF2-40B4-BE49-F238E27FC236}">
                <a16:creationId xmlns:a16="http://schemas.microsoft.com/office/drawing/2014/main" id="{3D55CD25-0206-A200-ADFA-9D343C6DFDF0}"/>
              </a:ext>
            </a:extLst>
          </p:cNvPr>
          <p:cNvPicPr>
            <a:picLocks noChangeAspect="1"/>
          </p:cNvPicPr>
          <p:nvPr/>
        </p:nvPicPr>
        <p:blipFill>
          <a:blip r:embed="rId2" cstate="print"/>
          <a:srcRect/>
          <a:stretch>
            <a:fillRect/>
          </a:stretch>
        </p:blipFill>
        <p:spPr bwMode="auto">
          <a:xfrm>
            <a:off x="1257300" y="1291653"/>
            <a:ext cx="7364719" cy="4947222"/>
          </a:xfrm>
          <a:prstGeom prst="rect">
            <a:avLst/>
          </a:prstGeom>
          <a:noFill/>
          <a:ln w="9525">
            <a:noFill/>
            <a:miter lim="800000"/>
            <a:headEnd/>
            <a:tailEnd/>
          </a:ln>
        </p:spPr>
      </p:pic>
    </p:spTree>
    <p:extLst>
      <p:ext uri="{BB962C8B-B14F-4D97-AF65-F5344CB8AC3E}">
        <p14:creationId xmlns:p14="http://schemas.microsoft.com/office/powerpoint/2010/main" val="3823324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以下问题的操作特征是什么？</a:t>
            </a:r>
          </a:p>
        </p:txBody>
      </p:sp>
      <p:sp>
        <p:nvSpPr>
          <p:cNvPr id="4" name="文本框 3"/>
          <p:cNvSpPr txBox="1"/>
          <p:nvPr/>
        </p:nvSpPr>
        <p:spPr>
          <a:xfrm>
            <a:off x="328612" y="4646822"/>
            <a:ext cx="8815388" cy="1077218"/>
          </a:xfrm>
          <a:prstGeom prst="rect">
            <a:avLst/>
          </a:prstGeom>
          <a:noFill/>
        </p:spPr>
        <p:txBody>
          <a:bodyPr wrap="square" rtlCol="0">
            <a:spAutoFit/>
          </a:bodyPr>
          <a:lstStyle/>
          <a:p>
            <a:endParaRPr lang="en-US" altLang="zh-CN" sz="3200" dirty="0">
              <a:solidFill>
                <a:srgbClr val="3333CC"/>
              </a:solidFill>
              <a:latin typeface="华文楷体" panose="02010600040101010101" pitchFamily="2" charset="-122"/>
              <a:ea typeface="华文楷体" panose="02010600040101010101" pitchFamily="2" charset="-122"/>
            </a:endParaRPr>
          </a:p>
          <a:p>
            <a:r>
              <a:rPr lang="zh-CN" altLang="en-US" sz="3200" dirty="0">
                <a:solidFill>
                  <a:srgbClr val="3333CC"/>
                </a:solidFill>
                <a:latin typeface="华文楷体" panose="02010600040101010101" pitchFamily="2" charset="-122"/>
                <a:ea typeface="华文楷体" panose="02010600040101010101" pitchFamily="2" charset="-122"/>
              </a:rPr>
              <a:t>先进后出，先放后拿</a:t>
            </a:r>
          </a:p>
        </p:txBody>
      </p:sp>
      <p:pic>
        <p:nvPicPr>
          <p:cNvPr id="7" name="图片 6">
            <a:extLst>
              <a:ext uri="{FF2B5EF4-FFF2-40B4-BE49-F238E27FC236}">
                <a16:creationId xmlns:a16="http://schemas.microsoft.com/office/drawing/2014/main" id="{37FF3F2C-2F95-4949-BEAB-FA5C18786761}"/>
              </a:ext>
            </a:extLst>
          </p:cNvPr>
          <p:cNvPicPr>
            <a:picLocks noChangeAspect="1"/>
          </p:cNvPicPr>
          <p:nvPr/>
        </p:nvPicPr>
        <p:blipFill>
          <a:blip r:embed="rId2"/>
          <a:stretch>
            <a:fillRect/>
          </a:stretch>
        </p:blipFill>
        <p:spPr>
          <a:xfrm>
            <a:off x="609600" y="1282478"/>
            <a:ext cx="2385267" cy="2728196"/>
          </a:xfrm>
          <a:prstGeom prst="rect">
            <a:avLst/>
          </a:prstGeom>
        </p:spPr>
      </p:pic>
      <p:sp>
        <p:nvSpPr>
          <p:cNvPr id="9" name="标题 1">
            <a:extLst>
              <a:ext uri="{FF2B5EF4-FFF2-40B4-BE49-F238E27FC236}">
                <a16:creationId xmlns:a16="http://schemas.microsoft.com/office/drawing/2014/main" id="{83B1B322-6DB9-42BD-8728-32239015DB71}"/>
              </a:ext>
            </a:extLst>
          </p:cNvPr>
          <p:cNvSpPr txBox="1">
            <a:spLocks/>
          </p:cNvSpPr>
          <p:nvPr/>
        </p:nvSpPr>
        <p:spPr bwMode="auto">
          <a:xfrm>
            <a:off x="609600" y="4142773"/>
            <a:ext cx="2385267" cy="7127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kern="1200">
                <a:solidFill>
                  <a:schemeClr val="tx2"/>
                </a:solidFill>
                <a:latin typeface="华文新魏" panose="02010800040101010101" pitchFamily="2" charset="-122"/>
                <a:ea typeface="华文新魏" panose="02010800040101010101" pitchFamily="2" charset="-122"/>
                <a:cs typeface="+mj-cs"/>
                <a:sym typeface="Tw Cen MT"/>
              </a:defRPr>
            </a:lvl1pPr>
            <a:lvl2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2pPr>
            <a:lvl3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3pPr>
            <a:lvl4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4pPr>
            <a:lvl5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5pPr>
            <a:lvl6pPr marL="4572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6pPr>
            <a:lvl7pPr marL="9144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7pPr>
            <a:lvl8pPr marL="13716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8pPr>
            <a:lvl9pPr marL="18288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9pPr>
          </a:lstStyle>
          <a:p>
            <a:pPr defTabSz="914400"/>
            <a:r>
              <a:rPr lang="zh-CN" altLang="en-US" sz="2800" dirty="0">
                <a:latin typeface="仿宋" panose="02010609060101010101" pitchFamily="49" charset="-122"/>
                <a:ea typeface="仿宋" panose="02010609060101010101" pitchFamily="49" charset="-122"/>
              </a:rPr>
              <a:t>子母停车位</a:t>
            </a:r>
          </a:p>
        </p:txBody>
      </p:sp>
      <p:sp>
        <p:nvSpPr>
          <p:cNvPr id="10" name="标题 1">
            <a:extLst>
              <a:ext uri="{FF2B5EF4-FFF2-40B4-BE49-F238E27FC236}">
                <a16:creationId xmlns:a16="http://schemas.microsoft.com/office/drawing/2014/main" id="{7683B028-F46A-49D9-AAD3-DE2F1C512B45}"/>
              </a:ext>
            </a:extLst>
          </p:cNvPr>
          <p:cNvSpPr txBox="1">
            <a:spLocks/>
          </p:cNvSpPr>
          <p:nvPr/>
        </p:nvSpPr>
        <p:spPr bwMode="auto">
          <a:xfrm>
            <a:off x="5200454" y="4024507"/>
            <a:ext cx="2385267" cy="7127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kern="1200">
                <a:solidFill>
                  <a:schemeClr val="tx2"/>
                </a:solidFill>
                <a:latin typeface="华文新魏" panose="02010800040101010101" pitchFamily="2" charset="-122"/>
                <a:ea typeface="华文新魏" panose="02010800040101010101" pitchFamily="2" charset="-122"/>
                <a:cs typeface="+mj-cs"/>
                <a:sym typeface="Tw Cen MT"/>
              </a:defRPr>
            </a:lvl1pPr>
            <a:lvl2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2pPr>
            <a:lvl3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3pPr>
            <a:lvl4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4pPr>
            <a:lvl5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5pPr>
            <a:lvl6pPr marL="4572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6pPr>
            <a:lvl7pPr marL="9144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7pPr>
            <a:lvl8pPr marL="13716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8pPr>
            <a:lvl9pPr marL="18288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9pPr>
          </a:lstStyle>
          <a:p>
            <a:pPr defTabSz="914400"/>
            <a:endParaRPr lang="zh-CN" altLang="en-US" sz="2800" dirty="0">
              <a:latin typeface="仿宋" panose="02010609060101010101" pitchFamily="49" charset="-122"/>
              <a:ea typeface="仿宋" panose="02010609060101010101" pitchFamily="49" charset="-122"/>
            </a:endParaRPr>
          </a:p>
        </p:txBody>
      </p:sp>
      <p:pic>
        <p:nvPicPr>
          <p:cNvPr id="3" name="图片 2">
            <a:extLst>
              <a:ext uri="{FF2B5EF4-FFF2-40B4-BE49-F238E27FC236}">
                <a16:creationId xmlns:a16="http://schemas.microsoft.com/office/drawing/2014/main" id="{BF6092D0-5D20-47D3-88E4-F3087D5D1F13}"/>
              </a:ext>
            </a:extLst>
          </p:cNvPr>
          <p:cNvPicPr>
            <a:picLocks noChangeAspect="1"/>
          </p:cNvPicPr>
          <p:nvPr/>
        </p:nvPicPr>
        <p:blipFill>
          <a:blip r:embed="rId3"/>
          <a:stretch>
            <a:fillRect/>
          </a:stretch>
        </p:blipFill>
        <p:spPr>
          <a:xfrm>
            <a:off x="3027890" y="2568961"/>
            <a:ext cx="2072820" cy="1455546"/>
          </a:xfrm>
          <a:prstGeom prst="rect">
            <a:avLst/>
          </a:prstGeom>
        </p:spPr>
      </p:pic>
      <p:pic>
        <p:nvPicPr>
          <p:cNvPr id="5" name="图片 4">
            <a:extLst>
              <a:ext uri="{FF2B5EF4-FFF2-40B4-BE49-F238E27FC236}">
                <a16:creationId xmlns:a16="http://schemas.microsoft.com/office/drawing/2014/main" id="{BE51D649-5721-4886-BA36-0CDD0186043E}"/>
              </a:ext>
            </a:extLst>
          </p:cNvPr>
          <p:cNvPicPr>
            <a:picLocks noChangeAspect="1"/>
          </p:cNvPicPr>
          <p:nvPr/>
        </p:nvPicPr>
        <p:blipFill>
          <a:blip r:embed="rId4"/>
          <a:stretch>
            <a:fillRect/>
          </a:stretch>
        </p:blipFill>
        <p:spPr>
          <a:xfrm>
            <a:off x="5133734" y="1445437"/>
            <a:ext cx="3927382" cy="3093767"/>
          </a:xfrm>
          <a:prstGeom prst="rect">
            <a:avLst/>
          </a:prstGeom>
        </p:spPr>
      </p:pic>
    </p:spTree>
    <p:extLst>
      <p:ext uri="{BB962C8B-B14F-4D97-AF65-F5344CB8AC3E}">
        <p14:creationId xmlns:p14="http://schemas.microsoft.com/office/powerpoint/2010/main" val="3814002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栈的应用：迷宫问题</a:t>
            </a:r>
          </a:p>
        </p:txBody>
      </p:sp>
      <p:sp>
        <p:nvSpPr>
          <p:cNvPr id="3" name="内容占位符 2"/>
          <p:cNvSpPr>
            <a:spLocks noGrp="1"/>
          </p:cNvSpPr>
          <p:nvPr>
            <p:ph idx="1"/>
          </p:nvPr>
        </p:nvSpPr>
        <p:spPr>
          <a:xfrm>
            <a:off x="452354" y="1341439"/>
            <a:ext cx="8153400" cy="937066"/>
          </a:xfrm>
        </p:spPr>
        <p:txBody>
          <a:bodyPr/>
          <a:lstStyle/>
          <a:p>
            <a:r>
              <a:rPr lang="zh-CN" altLang="en-US" dirty="0"/>
              <a:t>迷宫问题：从入口到出口的一个以空白方块构成的</a:t>
            </a:r>
            <a:r>
              <a:rPr lang="en-US" altLang="zh-CN" dirty="0"/>
              <a:t>(</a:t>
            </a:r>
            <a:r>
              <a:rPr lang="zh-CN" altLang="en-US" dirty="0"/>
              <a:t>无环</a:t>
            </a:r>
            <a:r>
              <a:rPr lang="en-US" altLang="zh-CN" dirty="0"/>
              <a:t>)</a:t>
            </a:r>
            <a:r>
              <a:rPr lang="zh-CN" altLang="en-US" dirty="0"/>
              <a:t>路径</a:t>
            </a:r>
          </a:p>
          <a:p>
            <a:endParaRPr lang="en-US" altLang="zh-CN" dirty="0"/>
          </a:p>
        </p:txBody>
      </p:sp>
      <p:grpSp>
        <p:nvGrpSpPr>
          <p:cNvPr id="4" name="组合 3"/>
          <p:cNvGrpSpPr/>
          <p:nvPr/>
        </p:nvGrpSpPr>
        <p:grpSpPr>
          <a:xfrm>
            <a:off x="4009190" y="2532462"/>
            <a:ext cx="3897441" cy="3548920"/>
            <a:chOff x="2158585" y="2278505"/>
            <a:chExt cx="4287185" cy="4189751"/>
          </a:xfrm>
        </p:grpSpPr>
        <p:sp>
          <p:nvSpPr>
            <p:cNvPr id="5" name="矩形 4"/>
            <p:cNvSpPr/>
            <p:nvPr/>
          </p:nvSpPr>
          <p:spPr bwMode="auto">
            <a:xfrm>
              <a:off x="2158585" y="2278505"/>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2158585" y="2803161"/>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7" name="矩形 6"/>
            <p:cNvSpPr/>
            <p:nvPr/>
          </p:nvSpPr>
          <p:spPr bwMode="auto">
            <a:xfrm>
              <a:off x="2158585" y="3327817"/>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 name="矩形 7"/>
            <p:cNvSpPr/>
            <p:nvPr/>
          </p:nvSpPr>
          <p:spPr bwMode="auto">
            <a:xfrm>
              <a:off x="2158585" y="3852473"/>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9" name="矩形 8"/>
            <p:cNvSpPr/>
            <p:nvPr/>
          </p:nvSpPr>
          <p:spPr bwMode="auto">
            <a:xfrm>
              <a:off x="2158585" y="4369632"/>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0" name="矩形 9"/>
            <p:cNvSpPr/>
            <p:nvPr/>
          </p:nvSpPr>
          <p:spPr bwMode="auto">
            <a:xfrm>
              <a:off x="2158585" y="4894288"/>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1" name="矩形 10"/>
            <p:cNvSpPr/>
            <p:nvPr/>
          </p:nvSpPr>
          <p:spPr bwMode="auto">
            <a:xfrm>
              <a:off x="2158585" y="5418944"/>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2" name="矩形 11"/>
            <p:cNvSpPr/>
            <p:nvPr/>
          </p:nvSpPr>
          <p:spPr bwMode="auto">
            <a:xfrm>
              <a:off x="2158585" y="5943600"/>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3" name="矩形 12"/>
            <p:cNvSpPr/>
            <p:nvPr/>
          </p:nvSpPr>
          <p:spPr bwMode="auto">
            <a:xfrm>
              <a:off x="2548329" y="2278505"/>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4" name="矩形 13"/>
            <p:cNvSpPr/>
            <p:nvPr/>
          </p:nvSpPr>
          <p:spPr bwMode="auto">
            <a:xfrm>
              <a:off x="2548329" y="2803161"/>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5" name="矩形 14"/>
            <p:cNvSpPr/>
            <p:nvPr/>
          </p:nvSpPr>
          <p:spPr bwMode="auto">
            <a:xfrm>
              <a:off x="2548329" y="3327817"/>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6" name="矩形 15"/>
            <p:cNvSpPr/>
            <p:nvPr/>
          </p:nvSpPr>
          <p:spPr bwMode="auto">
            <a:xfrm>
              <a:off x="2548329" y="3852473"/>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7" name="矩形 16"/>
            <p:cNvSpPr/>
            <p:nvPr/>
          </p:nvSpPr>
          <p:spPr bwMode="auto">
            <a:xfrm>
              <a:off x="2548329" y="4369632"/>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8" name="矩形 17"/>
            <p:cNvSpPr/>
            <p:nvPr/>
          </p:nvSpPr>
          <p:spPr bwMode="auto">
            <a:xfrm>
              <a:off x="2548329" y="4894288"/>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9" name="矩形 18"/>
            <p:cNvSpPr/>
            <p:nvPr/>
          </p:nvSpPr>
          <p:spPr bwMode="auto">
            <a:xfrm>
              <a:off x="2548329" y="5418944"/>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20" name="矩形 19"/>
            <p:cNvSpPr/>
            <p:nvPr/>
          </p:nvSpPr>
          <p:spPr bwMode="auto">
            <a:xfrm>
              <a:off x="2548329" y="5943600"/>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29" name="矩形 28"/>
            <p:cNvSpPr/>
            <p:nvPr/>
          </p:nvSpPr>
          <p:spPr bwMode="auto">
            <a:xfrm>
              <a:off x="2938074" y="2278505"/>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0" name="矩形 29"/>
            <p:cNvSpPr/>
            <p:nvPr/>
          </p:nvSpPr>
          <p:spPr bwMode="auto">
            <a:xfrm>
              <a:off x="2938074" y="2803161"/>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1" name="矩形 30"/>
            <p:cNvSpPr/>
            <p:nvPr/>
          </p:nvSpPr>
          <p:spPr bwMode="auto">
            <a:xfrm>
              <a:off x="2938074" y="3327817"/>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2" name="矩形 31"/>
            <p:cNvSpPr/>
            <p:nvPr/>
          </p:nvSpPr>
          <p:spPr bwMode="auto">
            <a:xfrm>
              <a:off x="2938074" y="3852473"/>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3" name="矩形 32"/>
            <p:cNvSpPr/>
            <p:nvPr/>
          </p:nvSpPr>
          <p:spPr bwMode="auto">
            <a:xfrm>
              <a:off x="2938074" y="4369632"/>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4" name="矩形 33"/>
            <p:cNvSpPr/>
            <p:nvPr/>
          </p:nvSpPr>
          <p:spPr bwMode="auto">
            <a:xfrm>
              <a:off x="2938074" y="4894288"/>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5" name="矩形 34"/>
            <p:cNvSpPr/>
            <p:nvPr/>
          </p:nvSpPr>
          <p:spPr bwMode="auto">
            <a:xfrm>
              <a:off x="2938074" y="5418944"/>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6" name="矩形 35"/>
            <p:cNvSpPr/>
            <p:nvPr/>
          </p:nvSpPr>
          <p:spPr bwMode="auto">
            <a:xfrm>
              <a:off x="2938074" y="5943600"/>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7" name="矩形 36"/>
            <p:cNvSpPr/>
            <p:nvPr/>
          </p:nvSpPr>
          <p:spPr bwMode="auto">
            <a:xfrm>
              <a:off x="3327818" y="2278505"/>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8" name="矩形 37"/>
            <p:cNvSpPr/>
            <p:nvPr/>
          </p:nvSpPr>
          <p:spPr bwMode="auto">
            <a:xfrm>
              <a:off x="3327818" y="2803161"/>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9" name="矩形 38"/>
            <p:cNvSpPr/>
            <p:nvPr/>
          </p:nvSpPr>
          <p:spPr bwMode="auto">
            <a:xfrm>
              <a:off x="3327818" y="3327817"/>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0" name="矩形 39"/>
            <p:cNvSpPr/>
            <p:nvPr/>
          </p:nvSpPr>
          <p:spPr bwMode="auto">
            <a:xfrm>
              <a:off x="3327818" y="3852473"/>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1" name="矩形 40"/>
            <p:cNvSpPr/>
            <p:nvPr/>
          </p:nvSpPr>
          <p:spPr bwMode="auto">
            <a:xfrm>
              <a:off x="3327818" y="4369632"/>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2" name="矩形 41"/>
            <p:cNvSpPr/>
            <p:nvPr/>
          </p:nvSpPr>
          <p:spPr bwMode="auto">
            <a:xfrm>
              <a:off x="3327818" y="4894288"/>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3" name="矩形 42"/>
            <p:cNvSpPr/>
            <p:nvPr/>
          </p:nvSpPr>
          <p:spPr bwMode="auto">
            <a:xfrm>
              <a:off x="3327818" y="5418944"/>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4" name="矩形 43"/>
            <p:cNvSpPr/>
            <p:nvPr/>
          </p:nvSpPr>
          <p:spPr bwMode="auto">
            <a:xfrm>
              <a:off x="3327818" y="5943600"/>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5" name="矩形 44"/>
            <p:cNvSpPr/>
            <p:nvPr/>
          </p:nvSpPr>
          <p:spPr bwMode="auto">
            <a:xfrm>
              <a:off x="3717562" y="2278505"/>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6" name="矩形 45"/>
            <p:cNvSpPr/>
            <p:nvPr/>
          </p:nvSpPr>
          <p:spPr bwMode="auto">
            <a:xfrm>
              <a:off x="3717562" y="2803161"/>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7" name="矩形 46"/>
            <p:cNvSpPr/>
            <p:nvPr/>
          </p:nvSpPr>
          <p:spPr bwMode="auto">
            <a:xfrm>
              <a:off x="3717562" y="3327817"/>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8" name="矩形 47"/>
            <p:cNvSpPr/>
            <p:nvPr/>
          </p:nvSpPr>
          <p:spPr bwMode="auto">
            <a:xfrm>
              <a:off x="3717562" y="3852473"/>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9" name="矩形 48"/>
            <p:cNvSpPr/>
            <p:nvPr/>
          </p:nvSpPr>
          <p:spPr bwMode="auto">
            <a:xfrm>
              <a:off x="3717562" y="4369632"/>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0" name="矩形 49"/>
            <p:cNvSpPr/>
            <p:nvPr/>
          </p:nvSpPr>
          <p:spPr bwMode="auto">
            <a:xfrm>
              <a:off x="3717562" y="4894288"/>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1" name="矩形 50"/>
            <p:cNvSpPr/>
            <p:nvPr/>
          </p:nvSpPr>
          <p:spPr bwMode="auto">
            <a:xfrm>
              <a:off x="3717562" y="5418944"/>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2" name="矩形 51"/>
            <p:cNvSpPr/>
            <p:nvPr/>
          </p:nvSpPr>
          <p:spPr bwMode="auto">
            <a:xfrm>
              <a:off x="3717562" y="5943600"/>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3" name="矩形 52"/>
            <p:cNvSpPr/>
            <p:nvPr/>
          </p:nvSpPr>
          <p:spPr bwMode="auto">
            <a:xfrm>
              <a:off x="4107306" y="2278505"/>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4" name="矩形 53"/>
            <p:cNvSpPr/>
            <p:nvPr/>
          </p:nvSpPr>
          <p:spPr bwMode="auto">
            <a:xfrm>
              <a:off x="4107306" y="2803161"/>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5" name="矩形 54"/>
            <p:cNvSpPr/>
            <p:nvPr/>
          </p:nvSpPr>
          <p:spPr bwMode="auto">
            <a:xfrm>
              <a:off x="4107306" y="3327817"/>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6" name="矩形 55"/>
            <p:cNvSpPr/>
            <p:nvPr/>
          </p:nvSpPr>
          <p:spPr bwMode="auto">
            <a:xfrm>
              <a:off x="4107306" y="3852473"/>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7" name="矩形 56"/>
            <p:cNvSpPr/>
            <p:nvPr/>
          </p:nvSpPr>
          <p:spPr bwMode="auto">
            <a:xfrm>
              <a:off x="4107306" y="4369632"/>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8" name="矩形 57"/>
            <p:cNvSpPr/>
            <p:nvPr/>
          </p:nvSpPr>
          <p:spPr bwMode="auto">
            <a:xfrm>
              <a:off x="4107306" y="4894288"/>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59" name="矩形 58"/>
            <p:cNvSpPr/>
            <p:nvPr/>
          </p:nvSpPr>
          <p:spPr bwMode="auto">
            <a:xfrm>
              <a:off x="4107306" y="5418944"/>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0" name="矩形 59"/>
            <p:cNvSpPr/>
            <p:nvPr/>
          </p:nvSpPr>
          <p:spPr bwMode="auto">
            <a:xfrm>
              <a:off x="4107306" y="5943600"/>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1" name="矩形 60"/>
            <p:cNvSpPr/>
            <p:nvPr/>
          </p:nvSpPr>
          <p:spPr bwMode="auto">
            <a:xfrm>
              <a:off x="4497050" y="2278505"/>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2" name="矩形 61"/>
            <p:cNvSpPr/>
            <p:nvPr/>
          </p:nvSpPr>
          <p:spPr bwMode="auto">
            <a:xfrm>
              <a:off x="4497050" y="2803161"/>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3" name="矩形 62"/>
            <p:cNvSpPr/>
            <p:nvPr/>
          </p:nvSpPr>
          <p:spPr bwMode="auto">
            <a:xfrm>
              <a:off x="4497050" y="3327817"/>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4" name="矩形 63"/>
            <p:cNvSpPr/>
            <p:nvPr/>
          </p:nvSpPr>
          <p:spPr bwMode="auto">
            <a:xfrm>
              <a:off x="4497050" y="3852473"/>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5" name="矩形 64"/>
            <p:cNvSpPr/>
            <p:nvPr/>
          </p:nvSpPr>
          <p:spPr bwMode="auto">
            <a:xfrm>
              <a:off x="4497050" y="4369632"/>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6" name="矩形 65"/>
            <p:cNvSpPr/>
            <p:nvPr/>
          </p:nvSpPr>
          <p:spPr bwMode="auto">
            <a:xfrm>
              <a:off x="4497050" y="4894288"/>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7" name="矩形 66"/>
            <p:cNvSpPr/>
            <p:nvPr/>
          </p:nvSpPr>
          <p:spPr bwMode="auto">
            <a:xfrm>
              <a:off x="4497050" y="5418944"/>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8" name="矩形 67"/>
            <p:cNvSpPr/>
            <p:nvPr/>
          </p:nvSpPr>
          <p:spPr bwMode="auto">
            <a:xfrm>
              <a:off x="4497050" y="5943600"/>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69" name="矩形 68"/>
            <p:cNvSpPr/>
            <p:nvPr/>
          </p:nvSpPr>
          <p:spPr bwMode="auto">
            <a:xfrm>
              <a:off x="4886794" y="2278505"/>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70" name="矩形 69"/>
            <p:cNvSpPr/>
            <p:nvPr/>
          </p:nvSpPr>
          <p:spPr bwMode="auto">
            <a:xfrm>
              <a:off x="4886794" y="2803161"/>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71" name="矩形 70"/>
            <p:cNvSpPr/>
            <p:nvPr/>
          </p:nvSpPr>
          <p:spPr bwMode="auto">
            <a:xfrm>
              <a:off x="4886794" y="3327817"/>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72" name="矩形 71"/>
            <p:cNvSpPr/>
            <p:nvPr/>
          </p:nvSpPr>
          <p:spPr bwMode="auto">
            <a:xfrm>
              <a:off x="4886794" y="3852473"/>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73" name="矩形 72"/>
            <p:cNvSpPr/>
            <p:nvPr/>
          </p:nvSpPr>
          <p:spPr bwMode="auto">
            <a:xfrm>
              <a:off x="4886794" y="4369632"/>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74" name="矩形 73"/>
            <p:cNvSpPr/>
            <p:nvPr/>
          </p:nvSpPr>
          <p:spPr bwMode="auto">
            <a:xfrm>
              <a:off x="4886794" y="4894288"/>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75" name="矩形 74"/>
            <p:cNvSpPr/>
            <p:nvPr/>
          </p:nvSpPr>
          <p:spPr bwMode="auto">
            <a:xfrm>
              <a:off x="4886794" y="5418944"/>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76" name="矩形 75"/>
            <p:cNvSpPr/>
            <p:nvPr/>
          </p:nvSpPr>
          <p:spPr bwMode="auto">
            <a:xfrm>
              <a:off x="4886794" y="5943600"/>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77" name="矩形 76"/>
            <p:cNvSpPr/>
            <p:nvPr/>
          </p:nvSpPr>
          <p:spPr bwMode="auto">
            <a:xfrm>
              <a:off x="5276538" y="2278505"/>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78" name="矩形 77"/>
            <p:cNvSpPr/>
            <p:nvPr/>
          </p:nvSpPr>
          <p:spPr bwMode="auto">
            <a:xfrm>
              <a:off x="5276538" y="2803161"/>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79" name="矩形 78"/>
            <p:cNvSpPr/>
            <p:nvPr/>
          </p:nvSpPr>
          <p:spPr bwMode="auto">
            <a:xfrm>
              <a:off x="5276538" y="3327817"/>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0" name="矩形 79"/>
            <p:cNvSpPr/>
            <p:nvPr/>
          </p:nvSpPr>
          <p:spPr bwMode="auto">
            <a:xfrm>
              <a:off x="5276538" y="3852473"/>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1" name="矩形 80"/>
            <p:cNvSpPr/>
            <p:nvPr/>
          </p:nvSpPr>
          <p:spPr bwMode="auto">
            <a:xfrm>
              <a:off x="5276538" y="4369632"/>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2" name="矩形 81"/>
            <p:cNvSpPr/>
            <p:nvPr/>
          </p:nvSpPr>
          <p:spPr bwMode="auto">
            <a:xfrm>
              <a:off x="5276538" y="4894288"/>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3" name="矩形 82"/>
            <p:cNvSpPr/>
            <p:nvPr/>
          </p:nvSpPr>
          <p:spPr bwMode="auto">
            <a:xfrm>
              <a:off x="5276538" y="5418944"/>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4" name="矩形 83"/>
            <p:cNvSpPr/>
            <p:nvPr/>
          </p:nvSpPr>
          <p:spPr bwMode="auto">
            <a:xfrm>
              <a:off x="5276538" y="5943600"/>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5" name="矩形 84"/>
            <p:cNvSpPr/>
            <p:nvPr/>
          </p:nvSpPr>
          <p:spPr bwMode="auto">
            <a:xfrm>
              <a:off x="5666282" y="2278505"/>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6" name="矩形 85"/>
            <p:cNvSpPr/>
            <p:nvPr/>
          </p:nvSpPr>
          <p:spPr bwMode="auto">
            <a:xfrm>
              <a:off x="5666282" y="2803161"/>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7" name="矩形 86"/>
            <p:cNvSpPr/>
            <p:nvPr/>
          </p:nvSpPr>
          <p:spPr bwMode="auto">
            <a:xfrm>
              <a:off x="5666282" y="3327817"/>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8" name="矩形 87"/>
            <p:cNvSpPr/>
            <p:nvPr/>
          </p:nvSpPr>
          <p:spPr bwMode="auto">
            <a:xfrm>
              <a:off x="5666282" y="3852473"/>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89" name="矩形 88"/>
            <p:cNvSpPr/>
            <p:nvPr/>
          </p:nvSpPr>
          <p:spPr bwMode="auto">
            <a:xfrm>
              <a:off x="5666282" y="4369632"/>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90" name="矩形 89"/>
            <p:cNvSpPr/>
            <p:nvPr/>
          </p:nvSpPr>
          <p:spPr bwMode="auto">
            <a:xfrm>
              <a:off x="5666282" y="4894288"/>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91" name="矩形 90"/>
            <p:cNvSpPr/>
            <p:nvPr/>
          </p:nvSpPr>
          <p:spPr bwMode="auto">
            <a:xfrm>
              <a:off x="5666282" y="5418944"/>
              <a:ext cx="389744" cy="52465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92" name="矩形 91"/>
            <p:cNvSpPr/>
            <p:nvPr/>
          </p:nvSpPr>
          <p:spPr bwMode="auto">
            <a:xfrm>
              <a:off x="5666282" y="5943600"/>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93" name="矩形 92"/>
            <p:cNvSpPr/>
            <p:nvPr/>
          </p:nvSpPr>
          <p:spPr bwMode="auto">
            <a:xfrm>
              <a:off x="6056026" y="2278505"/>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94" name="矩形 93"/>
            <p:cNvSpPr/>
            <p:nvPr/>
          </p:nvSpPr>
          <p:spPr bwMode="auto">
            <a:xfrm>
              <a:off x="6056026" y="2803161"/>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95" name="矩形 94"/>
            <p:cNvSpPr/>
            <p:nvPr/>
          </p:nvSpPr>
          <p:spPr bwMode="auto">
            <a:xfrm>
              <a:off x="6056026" y="3327817"/>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96" name="矩形 95"/>
            <p:cNvSpPr/>
            <p:nvPr/>
          </p:nvSpPr>
          <p:spPr bwMode="auto">
            <a:xfrm>
              <a:off x="6056026" y="3852473"/>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97" name="矩形 96"/>
            <p:cNvSpPr/>
            <p:nvPr/>
          </p:nvSpPr>
          <p:spPr bwMode="auto">
            <a:xfrm>
              <a:off x="6056026" y="4369632"/>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98" name="矩形 97"/>
            <p:cNvSpPr/>
            <p:nvPr/>
          </p:nvSpPr>
          <p:spPr bwMode="auto">
            <a:xfrm>
              <a:off x="6056026" y="4894288"/>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99" name="矩形 98"/>
            <p:cNvSpPr/>
            <p:nvPr/>
          </p:nvSpPr>
          <p:spPr bwMode="auto">
            <a:xfrm>
              <a:off x="6056026" y="5418944"/>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00" name="矩形 99"/>
            <p:cNvSpPr/>
            <p:nvPr/>
          </p:nvSpPr>
          <p:spPr bwMode="auto">
            <a:xfrm>
              <a:off x="6056026" y="5943600"/>
              <a:ext cx="389744" cy="524656"/>
            </a:xfrm>
            <a:prstGeom prst="rect">
              <a:avLst/>
            </a:prstGeom>
            <a:pattFill prst="ltDnDiag">
              <a:fgClr>
                <a:schemeClr val="accent1"/>
              </a:fgClr>
              <a:bgClr>
                <a:schemeClr val="bg1"/>
              </a:bgClr>
            </a:patt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101" name="椭圆 100"/>
            <p:cNvSpPr/>
            <p:nvPr/>
          </p:nvSpPr>
          <p:spPr bwMode="auto">
            <a:xfrm>
              <a:off x="2623280" y="2919336"/>
              <a:ext cx="269823" cy="299804"/>
            </a:xfrm>
            <a:prstGeom prst="ellipse">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02" name="椭圆 101"/>
            <p:cNvSpPr/>
            <p:nvPr/>
          </p:nvSpPr>
          <p:spPr bwMode="auto">
            <a:xfrm>
              <a:off x="5726242" y="5531370"/>
              <a:ext cx="269823" cy="299804"/>
            </a:xfrm>
            <a:prstGeom prst="ellipse">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cxnSp>
        <p:nvCxnSpPr>
          <p:cNvPr id="104" name="直接连接符 103"/>
          <p:cNvCxnSpPr/>
          <p:nvPr/>
        </p:nvCxnSpPr>
        <p:spPr bwMode="auto">
          <a:xfrm>
            <a:off x="2991927" y="2784192"/>
            <a:ext cx="1454047" cy="400989"/>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5" name="文本框 104"/>
          <p:cNvSpPr txBox="1"/>
          <p:nvPr/>
        </p:nvSpPr>
        <p:spPr>
          <a:xfrm>
            <a:off x="2448242" y="2459034"/>
            <a:ext cx="69762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入口</a:t>
            </a:r>
          </a:p>
        </p:txBody>
      </p:sp>
      <p:sp>
        <p:nvSpPr>
          <p:cNvPr id="106" name="文本框 105"/>
          <p:cNvSpPr txBox="1"/>
          <p:nvPr/>
        </p:nvSpPr>
        <p:spPr>
          <a:xfrm>
            <a:off x="8487257" y="5389303"/>
            <a:ext cx="697627"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出口</a:t>
            </a:r>
          </a:p>
        </p:txBody>
      </p:sp>
      <p:cxnSp>
        <p:nvCxnSpPr>
          <p:cNvPr id="107" name="直接连接符 106"/>
          <p:cNvCxnSpPr/>
          <p:nvPr/>
        </p:nvCxnSpPr>
        <p:spPr bwMode="auto">
          <a:xfrm>
            <a:off x="7352044" y="5389303"/>
            <a:ext cx="1154243" cy="149902"/>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直接连接符 21"/>
          <p:cNvCxnSpPr/>
          <p:nvPr/>
        </p:nvCxnSpPr>
        <p:spPr bwMode="auto">
          <a:xfrm>
            <a:off x="4556142" y="3317342"/>
            <a:ext cx="0" cy="296617"/>
          </a:xfrm>
          <a:prstGeom prst="line">
            <a:avLst/>
          </a:prstGeom>
          <a:solidFill>
            <a:schemeClr val="accent1"/>
          </a:solidFill>
          <a:ln w="38100" cap="flat" cmpd="sng" algn="ctr">
            <a:solidFill>
              <a:srgbClr val="00B050"/>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直接连接符 24"/>
          <p:cNvCxnSpPr/>
          <p:nvPr/>
        </p:nvCxnSpPr>
        <p:spPr bwMode="auto">
          <a:xfrm>
            <a:off x="4556142" y="3613959"/>
            <a:ext cx="1401769" cy="0"/>
          </a:xfrm>
          <a:prstGeom prst="line">
            <a:avLst/>
          </a:prstGeom>
          <a:solidFill>
            <a:schemeClr val="accent1"/>
          </a:solidFill>
          <a:ln w="38100" cap="flat" cmpd="sng" algn="ctr">
            <a:solidFill>
              <a:srgbClr val="00B050"/>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a:off x="5957911" y="3613959"/>
            <a:ext cx="0" cy="1800809"/>
          </a:xfrm>
          <a:prstGeom prst="line">
            <a:avLst/>
          </a:prstGeom>
          <a:solidFill>
            <a:schemeClr val="accent1"/>
          </a:solidFill>
          <a:ln w="38100" cap="flat" cmpd="sng" algn="ctr">
            <a:solidFill>
              <a:srgbClr val="00B050"/>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3" name="直接连接符 102"/>
          <p:cNvCxnSpPr>
            <a:endCxn id="102" idx="2"/>
          </p:cNvCxnSpPr>
          <p:nvPr/>
        </p:nvCxnSpPr>
        <p:spPr bwMode="auto">
          <a:xfrm>
            <a:off x="5957911" y="5414769"/>
            <a:ext cx="1294604" cy="0"/>
          </a:xfrm>
          <a:prstGeom prst="line">
            <a:avLst/>
          </a:prstGeom>
          <a:solidFill>
            <a:schemeClr val="accent1"/>
          </a:solidFill>
          <a:ln w="38100" cap="flat" cmpd="sng" algn="ctr">
            <a:solidFill>
              <a:srgbClr val="00B050"/>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717123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nodeType="withEffect">
                                  <p:stCondLst>
                                    <p:cond delay="0"/>
                                  </p:stCondLst>
                                  <p:childTnLst>
                                    <p:set>
                                      <p:cBhvr>
                                        <p:cTn id="15" dur="1" fill="hold">
                                          <p:stCondLst>
                                            <p:cond delay="0"/>
                                          </p:stCondLst>
                                        </p:cTn>
                                        <p:tgtEl>
                                          <p:spTgt spid="103"/>
                                        </p:tgtEl>
                                        <p:attrNameLst>
                                          <p:attrName>style.visibility</p:attrName>
                                        </p:attrNameLst>
                                      </p:cBhvr>
                                      <p:to>
                                        <p:strVal val="visible"/>
                                      </p:to>
                                    </p:set>
                                    <p:animEffect transition="in" filter="fade">
                                      <p:cBhvr>
                                        <p:cTn id="16"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栈的应用：迷宫问题</a:t>
            </a:r>
          </a:p>
        </p:txBody>
      </p:sp>
      <p:sp>
        <p:nvSpPr>
          <p:cNvPr id="3" name="内容占位符 2"/>
          <p:cNvSpPr>
            <a:spLocks noGrp="1"/>
          </p:cNvSpPr>
          <p:nvPr>
            <p:ph idx="1"/>
          </p:nvPr>
        </p:nvSpPr>
        <p:spPr>
          <a:xfrm>
            <a:off x="452354" y="1341439"/>
            <a:ext cx="8511764" cy="2301172"/>
          </a:xfrm>
          <a:noFill/>
          <a:ln w="9525">
            <a:noFill/>
            <a:miter lim="800000"/>
            <a:headEnd/>
            <a:tailEnd/>
          </a:ln>
        </p:spPr>
        <p:txBody>
          <a:bodyPr vert="horz" wrap="square" lIns="91440" tIns="45720" rIns="91440" bIns="45720" numCol="1" anchor="t" anchorCtr="0" compatLnSpc="1">
            <a:prstTxWarp prst="textNoShape">
              <a:avLst/>
            </a:prstTxWarp>
          </a:bodyPr>
          <a:lstStyle/>
          <a:p>
            <a:r>
              <a:rPr lang="zh-CN" altLang="en-US" sz="2400" dirty="0"/>
              <a:t>迷宫可用二维数组</a:t>
            </a:r>
            <a:r>
              <a:rPr lang="en-US" altLang="zh-CN" sz="2400" dirty="0"/>
              <a:t>maze[m][n]</a:t>
            </a:r>
            <a:r>
              <a:rPr lang="zh-CN" altLang="en-US" sz="2400" dirty="0"/>
              <a:t>来表示，数组中元素为</a:t>
            </a:r>
            <a:r>
              <a:rPr lang="en-US" altLang="zh-CN" sz="2400" dirty="0"/>
              <a:t>0</a:t>
            </a:r>
            <a:r>
              <a:rPr lang="zh-CN" altLang="en-US" sz="2400" dirty="0"/>
              <a:t>的表示通道，为</a:t>
            </a:r>
            <a:r>
              <a:rPr lang="en-US" altLang="zh-CN" sz="2400" dirty="0"/>
              <a:t>1</a:t>
            </a:r>
            <a:r>
              <a:rPr lang="zh-CN" altLang="en-US" sz="2400" dirty="0"/>
              <a:t>的表示墙</a:t>
            </a:r>
          </a:p>
          <a:p>
            <a:r>
              <a:rPr lang="zh-CN" altLang="en-US" sz="2400" dirty="0"/>
              <a:t>设迷宫的入口处为</a:t>
            </a:r>
            <a:r>
              <a:rPr lang="en-US" altLang="zh-CN" sz="2400" dirty="0"/>
              <a:t>maze[1][1]</a:t>
            </a:r>
            <a:r>
              <a:rPr lang="zh-CN" altLang="en-US" sz="2400" dirty="0"/>
              <a:t>，出口处为</a:t>
            </a:r>
            <a:r>
              <a:rPr lang="en-US" altLang="zh-CN" sz="2400" dirty="0"/>
              <a:t>maze[m-2][n-2]</a:t>
            </a:r>
            <a:endParaRPr lang="zh-CN" altLang="en-US" sz="2400" dirty="0"/>
          </a:p>
          <a:p>
            <a:r>
              <a:rPr lang="zh-CN" altLang="en-US" sz="2400" dirty="0"/>
              <a:t>任意时刻在迷宫中的位置可用元素的行下标和列下标</a:t>
            </a:r>
            <a:r>
              <a:rPr lang="en-US" altLang="zh-CN" sz="2400" dirty="0"/>
              <a:t>(</a:t>
            </a:r>
            <a:r>
              <a:rPr lang="en-US" altLang="zh-CN" sz="2400" dirty="0" err="1"/>
              <a:t>i,j</a:t>
            </a:r>
            <a:r>
              <a:rPr lang="en-US" altLang="zh-CN" sz="2400" dirty="0"/>
              <a:t>)</a:t>
            </a:r>
            <a:r>
              <a:rPr lang="zh-CN" altLang="en-US" sz="2400" dirty="0"/>
              <a:t>来表示</a:t>
            </a:r>
          </a:p>
          <a:p>
            <a:endParaRPr lang="en-US" altLang="zh-CN" sz="2400" dirty="0"/>
          </a:p>
        </p:txBody>
      </p:sp>
    </p:spTree>
    <p:extLst>
      <p:ext uri="{BB962C8B-B14F-4D97-AF65-F5344CB8AC3E}">
        <p14:creationId xmlns:p14="http://schemas.microsoft.com/office/powerpoint/2010/main" val="11648243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栈的应用：迷宫问题</a:t>
            </a:r>
          </a:p>
        </p:txBody>
      </p:sp>
      <p:pic>
        <p:nvPicPr>
          <p:cNvPr id="4" name="图片 3"/>
          <p:cNvPicPr>
            <a:picLocks noChangeAspect="1"/>
          </p:cNvPicPr>
          <p:nvPr/>
        </p:nvPicPr>
        <p:blipFill>
          <a:blip r:embed="rId2" cstate="print"/>
          <a:stretch>
            <a:fillRect/>
          </a:stretch>
        </p:blipFill>
        <p:spPr>
          <a:xfrm>
            <a:off x="4669434" y="2054411"/>
            <a:ext cx="4152275" cy="4376723"/>
          </a:xfrm>
          <a:prstGeom prst="rect">
            <a:avLst/>
          </a:prstGeom>
        </p:spPr>
      </p:pic>
      <p:sp>
        <p:nvSpPr>
          <p:cNvPr id="5" name="圆角矩形 4"/>
          <p:cNvSpPr/>
          <p:nvPr/>
        </p:nvSpPr>
        <p:spPr bwMode="auto">
          <a:xfrm>
            <a:off x="4504543" y="1979816"/>
            <a:ext cx="4482059" cy="4525915"/>
          </a:xfrm>
          <a:prstGeom prst="roundRect">
            <a:avLst>
              <a:gd name="adj" fmla="val 2620"/>
            </a:avLst>
          </a:prstGeom>
          <a:solidFill>
            <a:schemeClr val="accent1">
              <a:alpha val="23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椭圆 5"/>
          <p:cNvSpPr/>
          <p:nvPr/>
        </p:nvSpPr>
        <p:spPr bwMode="auto">
          <a:xfrm>
            <a:off x="5044189" y="2758191"/>
            <a:ext cx="389744" cy="269823"/>
          </a:xfrm>
          <a:prstGeom prst="ellipse">
            <a:avLst/>
          </a:prstGeom>
          <a:solidFill>
            <a:srgbClr val="FF0000">
              <a:alpha val="4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 name="椭圆 6"/>
          <p:cNvSpPr/>
          <p:nvPr/>
        </p:nvSpPr>
        <p:spPr bwMode="auto">
          <a:xfrm>
            <a:off x="8014740" y="5518880"/>
            <a:ext cx="389744" cy="269823"/>
          </a:xfrm>
          <a:prstGeom prst="ellipse">
            <a:avLst/>
          </a:prstGeom>
          <a:solidFill>
            <a:srgbClr val="FF0000">
              <a:alpha val="4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内容占位符 2"/>
          <p:cNvSpPr>
            <a:spLocks noGrp="1"/>
          </p:cNvSpPr>
          <p:nvPr>
            <p:ph idx="1"/>
          </p:nvPr>
        </p:nvSpPr>
        <p:spPr>
          <a:xfrm>
            <a:off x="260132" y="1341438"/>
            <a:ext cx="4052187" cy="4954431"/>
          </a:xfrm>
        </p:spPr>
        <p:txBody>
          <a:bodyPr/>
          <a:lstStyle/>
          <a:p>
            <a:r>
              <a:rPr lang="zh-CN" altLang="en-US" dirty="0"/>
              <a:t>基本策略：从入口出发，沿某一方向进行探索，若能走通，则继续向前走；否则沿原路返回，换一方向再进行探索，直到所有可能的通路都探索到为止。</a:t>
            </a:r>
          </a:p>
          <a:p>
            <a:r>
              <a:rPr lang="zh-CN" altLang="en-US" dirty="0"/>
              <a:t>这类方法统称</a:t>
            </a:r>
            <a:r>
              <a:rPr lang="zh-CN" altLang="en-US" dirty="0">
                <a:solidFill>
                  <a:srgbClr val="3333CC"/>
                </a:solidFill>
              </a:rPr>
              <a:t>回溯法</a:t>
            </a:r>
          </a:p>
          <a:p>
            <a:endParaRPr lang="en-US" altLang="zh-CN" dirty="0"/>
          </a:p>
        </p:txBody>
      </p:sp>
    </p:spTree>
    <p:extLst>
      <p:ext uri="{BB962C8B-B14F-4D97-AF65-F5344CB8AC3E}">
        <p14:creationId xmlns:p14="http://schemas.microsoft.com/office/powerpoint/2010/main" val="293522022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栈的应用：迷宫问题</a:t>
            </a:r>
          </a:p>
        </p:txBody>
      </p:sp>
      <p:sp>
        <p:nvSpPr>
          <p:cNvPr id="3" name="内容占位符 2"/>
          <p:cNvSpPr>
            <a:spLocks noGrp="1"/>
          </p:cNvSpPr>
          <p:nvPr>
            <p:ph idx="1"/>
          </p:nvPr>
        </p:nvSpPr>
        <p:spPr>
          <a:xfrm>
            <a:off x="224853" y="1341438"/>
            <a:ext cx="8664314" cy="3545355"/>
          </a:xfrm>
        </p:spPr>
        <p:txBody>
          <a:bodyPr/>
          <a:lstStyle/>
          <a:p>
            <a:r>
              <a:rPr lang="zh-CN" altLang="en-US" dirty="0"/>
              <a:t>具体实现过程</a:t>
            </a:r>
          </a:p>
          <a:p>
            <a:pPr lvl="1"/>
            <a:r>
              <a:rPr lang="zh-CN" altLang="en-US" dirty="0"/>
              <a:t>从入口出发，采用试探方法，搜索到目标点（出口）的路径：遇到出口则成功结束；</a:t>
            </a:r>
          </a:p>
          <a:p>
            <a:pPr lvl="1"/>
            <a:r>
              <a:rPr lang="zh-CN" altLang="en-US" dirty="0"/>
              <a:t>遇到分支点时选一个方向向前探索。这时需记录当时的分支点和在这里已试探过的分支（和尚未试探过的分支）；</a:t>
            </a:r>
          </a:p>
          <a:p>
            <a:pPr lvl="1"/>
            <a:r>
              <a:rPr lang="zh-CN" altLang="en-US" dirty="0"/>
              <a:t>若无法前进（所有方向都不能走或已试探过），就退回前一分支点，换一方向再探索。直到找到目标，或者所有可能通路都探索到为止。</a:t>
            </a:r>
          </a:p>
        </p:txBody>
      </p:sp>
    </p:spTree>
    <p:extLst>
      <p:ext uri="{BB962C8B-B14F-4D97-AF65-F5344CB8AC3E}">
        <p14:creationId xmlns:p14="http://schemas.microsoft.com/office/powerpoint/2010/main" val="223901487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栈的应用：迷宫问题</a:t>
            </a:r>
          </a:p>
        </p:txBody>
      </p:sp>
      <p:sp>
        <p:nvSpPr>
          <p:cNvPr id="3" name="内容占位符 2"/>
          <p:cNvSpPr>
            <a:spLocks noGrp="1"/>
          </p:cNvSpPr>
          <p:nvPr>
            <p:ph idx="1"/>
          </p:nvPr>
        </p:nvSpPr>
        <p:spPr>
          <a:xfrm>
            <a:off x="452354" y="1341439"/>
            <a:ext cx="8153400" cy="3065670"/>
          </a:xfrm>
        </p:spPr>
        <p:txBody>
          <a:bodyPr/>
          <a:lstStyle/>
          <a:p>
            <a:r>
              <a:rPr lang="zh-CN" altLang="en-US" sz="2400" dirty="0"/>
              <a:t>在某一点</a:t>
            </a:r>
            <a:r>
              <a:rPr lang="en-US" altLang="zh-CN" sz="2400" b="1" dirty="0"/>
              <a:t>maze[</a:t>
            </a:r>
            <a:r>
              <a:rPr lang="en-US" altLang="zh-CN" sz="2400" b="1" dirty="0" err="1"/>
              <a:t>i</a:t>
            </a:r>
            <a:r>
              <a:rPr lang="en-US" altLang="zh-CN" sz="2400" b="1" dirty="0"/>
              <a:t>][j]</a:t>
            </a:r>
            <a:r>
              <a:rPr lang="zh-CN" altLang="en-US" sz="2400" dirty="0"/>
              <a:t>时，可能的运动方向有四个。可以建立一个数组</a:t>
            </a:r>
            <a:r>
              <a:rPr lang="en-US" altLang="zh-CN" sz="2400" b="1" dirty="0"/>
              <a:t>direction[4][2] </a:t>
            </a:r>
            <a:r>
              <a:rPr lang="zh-CN" altLang="en-US" sz="2400" dirty="0"/>
              <a:t>给出相对于位置</a:t>
            </a:r>
            <a:r>
              <a:rPr lang="en-US" altLang="zh-CN" sz="2400" b="1" dirty="0"/>
              <a:t>(</a:t>
            </a:r>
            <a:r>
              <a:rPr lang="en-US" altLang="zh-CN" sz="2400" b="1" dirty="0" err="1"/>
              <a:t>i,j</a:t>
            </a:r>
            <a:r>
              <a:rPr lang="en-US" altLang="zh-CN" sz="2400" b="1" dirty="0"/>
              <a:t>)</a:t>
            </a:r>
            <a:r>
              <a:rPr lang="zh-CN" altLang="en-US" sz="2400" dirty="0"/>
              <a:t>的四个方向上，</a:t>
            </a:r>
            <a:r>
              <a:rPr lang="en-US" altLang="zh-CN" sz="2400" b="1" dirty="0" err="1"/>
              <a:t>i</a:t>
            </a:r>
            <a:r>
              <a:rPr lang="zh-CN" altLang="en-US" sz="2400" dirty="0"/>
              <a:t>与</a:t>
            </a:r>
            <a:r>
              <a:rPr lang="en-US" altLang="zh-CN" sz="2400" b="1" dirty="0"/>
              <a:t>j</a:t>
            </a:r>
            <a:r>
              <a:rPr lang="zh-CN" altLang="en-US" sz="2400" dirty="0"/>
              <a:t>的增量值。</a:t>
            </a:r>
          </a:p>
          <a:p>
            <a:r>
              <a:rPr lang="zh-CN" altLang="en-US" sz="2400" dirty="0"/>
              <a:t>若在位置</a:t>
            </a:r>
            <a:r>
              <a:rPr lang="en-US" altLang="zh-CN" sz="2400" b="1" dirty="0"/>
              <a:t>(</a:t>
            </a:r>
            <a:r>
              <a:rPr lang="en-US" altLang="zh-CN" sz="2400" b="1" dirty="0" err="1"/>
              <a:t>i,j</a:t>
            </a:r>
            <a:r>
              <a:rPr lang="en-US" altLang="zh-CN" sz="2400" b="1" dirty="0"/>
              <a:t>)</a:t>
            </a:r>
            <a:r>
              <a:rPr lang="zh-CN" altLang="en-US" sz="2400" dirty="0"/>
              <a:t>，要进入</a:t>
            </a:r>
            <a:r>
              <a:rPr lang="en-US" altLang="zh-CN" sz="2400" b="1" dirty="0"/>
              <a:t>E</a:t>
            </a:r>
            <a:r>
              <a:rPr lang="zh-CN" altLang="en-US" sz="2400" dirty="0"/>
              <a:t>方向的位置（</a:t>
            </a:r>
            <a:r>
              <a:rPr lang="en-US" altLang="zh-CN" sz="2400" b="1" dirty="0" err="1"/>
              <a:t>g,h</a:t>
            </a:r>
            <a:r>
              <a:rPr lang="zh-CN" altLang="en-US" sz="2400" dirty="0"/>
              <a:t>），则可根据由该增量值表来修改</a:t>
            </a:r>
            <a:r>
              <a:rPr lang="en-US" altLang="zh-CN" sz="2400" b="1" dirty="0"/>
              <a:t>(</a:t>
            </a:r>
            <a:r>
              <a:rPr lang="en-US" altLang="zh-CN" sz="2400" b="1" dirty="0" err="1"/>
              <a:t>i,j</a:t>
            </a:r>
            <a:r>
              <a:rPr lang="en-US" altLang="zh-CN" sz="2400" b="1" dirty="0"/>
              <a:t>)</a:t>
            </a:r>
            <a:r>
              <a:rPr lang="zh-CN" altLang="en-US" sz="2400" dirty="0"/>
              <a:t>的坐标，</a:t>
            </a:r>
          </a:p>
          <a:p>
            <a:pPr lvl="1"/>
            <a:r>
              <a:rPr lang="en-US" altLang="zh-CN" sz="2000" b="1" dirty="0"/>
              <a:t>g = </a:t>
            </a:r>
            <a:r>
              <a:rPr lang="en-US" altLang="zh-CN" sz="2000" b="1" dirty="0" err="1"/>
              <a:t>i</a:t>
            </a:r>
            <a:r>
              <a:rPr lang="en-US" altLang="zh-CN" sz="2000" b="1" dirty="0"/>
              <a:t> + direction[0][0]; </a:t>
            </a:r>
            <a:endParaRPr lang="en-US" altLang="zh-CN" sz="2000" dirty="0"/>
          </a:p>
          <a:p>
            <a:pPr lvl="1"/>
            <a:r>
              <a:rPr lang="en-US" altLang="zh-CN" sz="2000" b="1" dirty="0"/>
              <a:t>h = j + direction[0][1]; </a:t>
            </a:r>
            <a:endParaRPr lang="en-US" altLang="zh-CN" sz="2000" dirty="0"/>
          </a:p>
        </p:txBody>
      </p:sp>
      <p:pic>
        <p:nvPicPr>
          <p:cNvPr id="4" name="图片 3"/>
          <p:cNvPicPr>
            <a:picLocks noChangeAspect="1"/>
          </p:cNvPicPr>
          <p:nvPr/>
        </p:nvPicPr>
        <p:blipFill>
          <a:blip r:embed="rId2" cstate="print"/>
          <a:stretch>
            <a:fillRect/>
          </a:stretch>
        </p:blipFill>
        <p:spPr>
          <a:xfrm>
            <a:off x="1317417" y="4532260"/>
            <a:ext cx="6838950" cy="1990725"/>
          </a:xfrm>
          <a:prstGeom prst="rect">
            <a:avLst/>
          </a:prstGeom>
        </p:spPr>
      </p:pic>
    </p:spTree>
    <p:extLst>
      <p:ext uri="{BB962C8B-B14F-4D97-AF65-F5344CB8AC3E}">
        <p14:creationId xmlns:p14="http://schemas.microsoft.com/office/powerpoint/2010/main" val="33534028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栈的应用：迷宫问题</a:t>
            </a:r>
          </a:p>
        </p:txBody>
      </p:sp>
      <p:sp>
        <p:nvSpPr>
          <p:cNvPr id="3" name="内容占位符 2"/>
          <p:cNvSpPr>
            <a:spLocks noGrp="1"/>
          </p:cNvSpPr>
          <p:nvPr>
            <p:ph idx="1"/>
          </p:nvPr>
        </p:nvSpPr>
        <p:spPr>
          <a:xfrm>
            <a:off x="452354" y="1521321"/>
            <a:ext cx="8153400" cy="1791505"/>
          </a:xfrm>
        </p:spPr>
        <p:txBody>
          <a:bodyPr/>
          <a:lstStyle/>
          <a:p>
            <a:r>
              <a:rPr lang="zh-CN" altLang="en-US" sz="2400" dirty="0"/>
              <a:t>栈中元素需要记录走过的位置和已经选择过的方向</a:t>
            </a:r>
          </a:p>
          <a:p>
            <a:r>
              <a:rPr lang="zh-CN" altLang="en-US" sz="2400" dirty="0"/>
              <a:t>包括位置的行、列坐标，及在该位置已试探过的方向的最大下标（</a:t>
            </a:r>
            <a:r>
              <a:rPr lang="en-US" altLang="zh-CN" sz="2400" dirty="0"/>
              <a:t>4 </a:t>
            </a:r>
            <a:r>
              <a:rPr lang="zh-CN" altLang="en-US" sz="2400" dirty="0"/>
              <a:t>个方向编码为</a:t>
            </a:r>
            <a:r>
              <a:rPr lang="en-US" altLang="zh-CN" sz="2400" dirty="0"/>
              <a:t>direction </a:t>
            </a:r>
            <a:r>
              <a:rPr lang="zh-CN" altLang="en-US" sz="2400" dirty="0"/>
              <a:t>数组的下标值</a:t>
            </a:r>
            <a:r>
              <a:rPr lang="en-US" altLang="zh-CN" sz="2400" dirty="0"/>
              <a:t>0</a:t>
            </a:r>
            <a:r>
              <a:rPr lang="zh-CN" altLang="en-US" sz="2400" dirty="0"/>
              <a:t>、</a:t>
            </a:r>
            <a:r>
              <a:rPr lang="en-US" altLang="zh-CN" sz="2400" dirty="0"/>
              <a:t>1</a:t>
            </a:r>
            <a:r>
              <a:rPr lang="zh-CN" altLang="en-US" sz="2400" dirty="0"/>
              <a:t>、</a:t>
            </a:r>
            <a:r>
              <a:rPr lang="en-US" altLang="zh-CN" sz="2400" dirty="0"/>
              <a:t>2</a:t>
            </a:r>
            <a:r>
              <a:rPr lang="zh-CN" altLang="en-US" sz="2400" dirty="0"/>
              <a:t>、</a:t>
            </a:r>
            <a:r>
              <a:rPr lang="en-US" altLang="zh-CN" sz="2400" dirty="0"/>
              <a:t>3</a:t>
            </a:r>
            <a:r>
              <a:rPr lang="zh-CN" altLang="en-US" sz="2400" dirty="0"/>
              <a:t>）</a:t>
            </a:r>
          </a:p>
        </p:txBody>
      </p:sp>
      <p:sp>
        <p:nvSpPr>
          <p:cNvPr id="4" name="矩形 3"/>
          <p:cNvSpPr/>
          <p:nvPr/>
        </p:nvSpPr>
        <p:spPr>
          <a:xfrm>
            <a:off x="2400300" y="3429000"/>
            <a:ext cx="4750008" cy="1631216"/>
          </a:xfrm>
          <a:prstGeom prst="rect">
            <a:avLst/>
          </a:prstGeom>
        </p:spPr>
        <p:txBody>
          <a:bodyPr wrap="square">
            <a:spAutoFit/>
          </a:bodyPr>
          <a:lstStyle/>
          <a:p>
            <a:pPr>
              <a:lnSpc>
                <a:spcPts val="3000"/>
              </a:lnSpc>
            </a:pPr>
            <a:r>
              <a:rPr lang="en-US" altLang="zh-CN" sz="2000" dirty="0" err="1">
                <a:latin typeface="华文中宋" panose="02010600040101010101" pitchFamily="2" charset="-122"/>
                <a:ea typeface="华文中宋" panose="02010600040101010101" pitchFamily="2" charset="-122"/>
              </a:rPr>
              <a:t>typedef</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 </a:t>
            </a:r>
          </a:p>
          <a:p>
            <a:pPr>
              <a:lnSpc>
                <a:spcPts val="30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x, y;  //</a:t>
            </a:r>
            <a:r>
              <a:rPr lang="zh-CN" altLang="en-US" sz="2000" dirty="0">
                <a:latin typeface="华文中宋" panose="02010600040101010101" pitchFamily="2" charset="-122"/>
                <a:ea typeface="华文中宋" panose="02010600040101010101" pitchFamily="2" charset="-122"/>
              </a:rPr>
              <a:t>当前位置</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x,y</a:t>
            </a:r>
            <a:r>
              <a:rPr lang="en-US" altLang="zh-CN" sz="2000" dirty="0">
                <a:latin typeface="华文中宋" panose="02010600040101010101" pitchFamily="2" charset="-122"/>
                <a:ea typeface="华文中宋" panose="02010600040101010101" pitchFamily="2" charset="-122"/>
              </a:rPr>
              <a:t>)</a:t>
            </a:r>
          </a:p>
          <a:p>
            <a:pPr>
              <a:lnSpc>
                <a:spcPts val="30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d; //</a:t>
            </a:r>
            <a:r>
              <a:rPr lang="zh-CN" altLang="en-US" sz="2000" dirty="0">
                <a:latin typeface="华文中宋" panose="02010600040101010101" pitchFamily="2" charset="-122"/>
                <a:ea typeface="华文中宋" panose="02010600040101010101" pitchFamily="2" charset="-122"/>
              </a:rPr>
              <a:t>已试探方向的最大下标</a:t>
            </a:r>
            <a:r>
              <a:rPr lang="en-US" altLang="zh-CN" sz="2000" dirty="0">
                <a:latin typeface="华文中宋" panose="02010600040101010101" pitchFamily="2" charset="-122"/>
                <a:ea typeface="华文中宋" panose="02010600040101010101" pitchFamily="2" charset="-122"/>
              </a:rPr>
              <a:t>d </a:t>
            </a:r>
          </a:p>
          <a:p>
            <a:pPr>
              <a:lnSpc>
                <a:spcPts val="30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DataType</a:t>
            </a:r>
            <a:r>
              <a:rPr lang="en-US" altLang="zh-CN" sz="20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56182830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栈的应用：迷宫问题</a:t>
            </a:r>
          </a:p>
        </p:txBody>
      </p:sp>
      <p:sp>
        <p:nvSpPr>
          <p:cNvPr id="3" name="内容占位符 2"/>
          <p:cNvSpPr>
            <a:spLocks noGrp="1"/>
          </p:cNvSpPr>
          <p:nvPr>
            <p:ph idx="1"/>
          </p:nvPr>
        </p:nvSpPr>
        <p:spPr>
          <a:xfrm>
            <a:off x="452354" y="1341438"/>
            <a:ext cx="8153400" cy="5104332"/>
          </a:xfrm>
          <a:solidFill>
            <a:schemeClr val="tx1">
              <a:lumMod val="20000"/>
              <a:lumOff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pPr marL="0" indent="0">
              <a:lnSpc>
                <a:spcPts val="2400"/>
              </a:lnSpc>
              <a:buNone/>
            </a:pPr>
            <a:r>
              <a:rPr lang="en-US" altLang="zh-CN" sz="1800" dirty="0" err="1"/>
              <a:t>mazeFrame</a:t>
            </a:r>
            <a:r>
              <a:rPr lang="en-US" altLang="zh-CN" sz="1800" dirty="0"/>
              <a:t>( void ) {</a:t>
            </a:r>
          </a:p>
          <a:p>
            <a:pPr marL="0" indent="0">
              <a:lnSpc>
                <a:spcPts val="2400"/>
              </a:lnSpc>
              <a:buNone/>
            </a:pPr>
            <a:r>
              <a:rPr lang="en-US" altLang="zh-CN" sz="1800" dirty="0"/>
              <a:t>  </a:t>
            </a:r>
            <a:r>
              <a:rPr lang="zh-CN" altLang="en-US" sz="1800" dirty="0"/>
              <a:t>创建一个（保存探索过程的）空栈；</a:t>
            </a:r>
            <a:endParaRPr lang="en-US" altLang="zh-CN" sz="1800" dirty="0"/>
          </a:p>
          <a:p>
            <a:pPr marL="0" indent="0">
              <a:lnSpc>
                <a:spcPts val="2400"/>
              </a:lnSpc>
              <a:buNone/>
            </a:pPr>
            <a:r>
              <a:rPr lang="en-US" altLang="zh-CN" sz="1800" dirty="0"/>
              <a:t>  </a:t>
            </a:r>
            <a:r>
              <a:rPr lang="zh-CN" altLang="en-US" sz="1800" dirty="0"/>
              <a:t>把入口位置压入栈中</a:t>
            </a:r>
            <a:r>
              <a:rPr lang="en-US" altLang="zh-CN" sz="1800" dirty="0"/>
              <a:t>;</a:t>
            </a:r>
          </a:p>
          <a:p>
            <a:pPr marL="0" indent="0">
              <a:lnSpc>
                <a:spcPts val="2400"/>
              </a:lnSpc>
              <a:buNone/>
            </a:pPr>
            <a:r>
              <a:rPr lang="en-US" altLang="zh-CN" sz="1800" dirty="0"/>
              <a:t>  while </a:t>
            </a:r>
            <a:r>
              <a:rPr lang="zh-CN" altLang="en-US" sz="1800" dirty="0"/>
              <a:t>栈不空</a:t>
            </a:r>
            <a:r>
              <a:rPr lang="en-US" altLang="zh-CN" sz="1800" dirty="0"/>
              <a:t>{</a:t>
            </a:r>
          </a:p>
          <a:p>
            <a:pPr marL="0" indent="0">
              <a:lnSpc>
                <a:spcPts val="2400"/>
              </a:lnSpc>
              <a:buNone/>
            </a:pPr>
            <a:r>
              <a:rPr lang="en-US" altLang="zh-CN" sz="1800" dirty="0"/>
              <a:t>    </a:t>
            </a:r>
            <a:r>
              <a:rPr lang="zh-CN" altLang="en-US" sz="1800" dirty="0"/>
              <a:t>取栈顶位置并设置为当前位置</a:t>
            </a:r>
            <a:r>
              <a:rPr lang="en-US" altLang="zh-CN" sz="1800" dirty="0"/>
              <a:t>;</a:t>
            </a:r>
          </a:p>
          <a:p>
            <a:pPr marL="0" indent="0">
              <a:lnSpc>
                <a:spcPts val="2400"/>
              </a:lnSpc>
              <a:buNone/>
            </a:pPr>
            <a:r>
              <a:rPr lang="en-US" altLang="zh-CN" sz="1800" dirty="0"/>
              <a:t>    while </a:t>
            </a:r>
            <a:r>
              <a:rPr lang="zh-CN" altLang="en-US" sz="1800" dirty="0"/>
              <a:t>当前位置存在试探可能</a:t>
            </a:r>
            <a:r>
              <a:rPr lang="en-US" altLang="zh-CN" sz="1800" dirty="0"/>
              <a:t>{</a:t>
            </a:r>
          </a:p>
          <a:p>
            <a:pPr marL="0" indent="0">
              <a:lnSpc>
                <a:spcPts val="2400"/>
              </a:lnSpc>
              <a:buNone/>
            </a:pPr>
            <a:r>
              <a:rPr lang="en-US" altLang="zh-CN" sz="1800" dirty="0"/>
              <a:t>          </a:t>
            </a:r>
            <a:r>
              <a:rPr lang="zh-CN" altLang="en-US" sz="1800" dirty="0"/>
              <a:t>取下一个试探位置</a:t>
            </a:r>
            <a:r>
              <a:rPr lang="en-US" altLang="zh-CN" sz="1800" dirty="0"/>
              <a:t>;</a:t>
            </a:r>
          </a:p>
          <a:p>
            <a:pPr marL="0" indent="0">
              <a:lnSpc>
                <a:spcPts val="2400"/>
              </a:lnSpc>
              <a:buNone/>
            </a:pPr>
            <a:r>
              <a:rPr lang="en-US" altLang="zh-CN" sz="1800" dirty="0"/>
              <a:t>          if (</a:t>
            </a:r>
            <a:r>
              <a:rPr lang="zh-CN" altLang="en-US" sz="1800" dirty="0"/>
              <a:t>下一个位置是出口</a:t>
            </a:r>
            <a:r>
              <a:rPr lang="en-US" altLang="zh-CN" sz="1800" dirty="0"/>
              <a:t>) </a:t>
            </a:r>
          </a:p>
          <a:p>
            <a:pPr marL="0" indent="0">
              <a:lnSpc>
                <a:spcPts val="2400"/>
              </a:lnSpc>
              <a:buNone/>
            </a:pPr>
            <a:r>
              <a:rPr lang="en-US" altLang="zh-CN" sz="1800" dirty="0"/>
              <a:t>           </a:t>
            </a:r>
            <a:r>
              <a:rPr lang="zh-CN" altLang="en-US" sz="1800" dirty="0"/>
              <a:t>打印栈中保存的探索过程然后返回</a:t>
            </a:r>
            <a:endParaRPr lang="en-US" altLang="zh-CN" sz="1800" dirty="0"/>
          </a:p>
          <a:p>
            <a:pPr marL="0" indent="0">
              <a:lnSpc>
                <a:spcPts val="2400"/>
              </a:lnSpc>
              <a:buNone/>
            </a:pPr>
            <a:r>
              <a:rPr lang="en-US" altLang="zh-CN" sz="1800" dirty="0"/>
              <a:t>          if(</a:t>
            </a:r>
            <a:r>
              <a:rPr lang="zh-CN" altLang="en-US" sz="1800" dirty="0"/>
              <a:t>下一个位置是通道</a:t>
            </a:r>
            <a:r>
              <a:rPr lang="en-US" altLang="zh-CN" sz="1800" dirty="0"/>
              <a:t>) </a:t>
            </a:r>
          </a:p>
          <a:p>
            <a:pPr marL="0" indent="0">
              <a:lnSpc>
                <a:spcPts val="2400"/>
              </a:lnSpc>
              <a:buNone/>
            </a:pPr>
            <a:r>
              <a:rPr lang="en-US" altLang="zh-CN" sz="1800" dirty="0"/>
              <a:t>            </a:t>
            </a:r>
            <a:r>
              <a:rPr lang="zh-CN" altLang="en-US" sz="1800" dirty="0"/>
              <a:t>把下一个位置进栈并且设置为当前位置</a:t>
            </a:r>
            <a:r>
              <a:rPr lang="en-US" altLang="zh-CN" sz="1800" dirty="0"/>
              <a:t>;</a:t>
            </a:r>
          </a:p>
          <a:p>
            <a:pPr marL="0" indent="0">
              <a:lnSpc>
                <a:spcPts val="2400"/>
              </a:lnSpc>
              <a:buNone/>
            </a:pPr>
            <a:r>
              <a:rPr lang="en-US" altLang="zh-CN" sz="1800" dirty="0"/>
              <a:t>   }</a:t>
            </a:r>
          </a:p>
          <a:p>
            <a:pPr marL="0" indent="0">
              <a:lnSpc>
                <a:spcPts val="2400"/>
              </a:lnSpc>
              <a:buNone/>
            </a:pPr>
            <a:r>
              <a:rPr lang="en-US" altLang="zh-CN" sz="1800" dirty="0"/>
              <a:t>} } </a:t>
            </a:r>
          </a:p>
        </p:txBody>
      </p:sp>
    </p:spTree>
    <p:extLst>
      <p:ext uri="{BB962C8B-B14F-4D97-AF65-F5344CB8AC3E}">
        <p14:creationId xmlns:p14="http://schemas.microsoft.com/office/powerpoint/2010/main" val="383298944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栈的应用：迷宫问题</a:t>
            </a:r>
          </a:p>
        </p:txBody>
      </p:sp>
      <p:sp>
        <p:nvSpPr>
          <p:cNvPr id="4" name="矩形 3"/>
          <p:cNvSpPr/>
          <p:nvPr/>
        </p:nvSpPr>
        <p:spPr>
          <a:xfrm>
            <a:off x="91815" y="1321767"/>
            <a:ext cx="4572000" cy="4185761"/>
          </a:xfrm>
          <a:prstGeom prst="rect">
            <a:avLst/>
          </a:prstGeom>
        </p:spPr>
        <p:txBody>
          <a:bodyPr>
            <a:spAutoFit/>
          </a:bodyPr>
          <a:lstStyle/>
          <a:p>
            <a:endParaRPr lang="zh-CN" altLang="en-US" sz="14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void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mazePath</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fr-FR" altLang="zh-CN" sz="1400" dirty="0">
                <a:solidFill>
                  <a:schemeClr val="bg1">
                    <a:lumMod val="10000"/>
                  </a:schemeClr>
                </a:solidFill>
                <a:latin typeface="华文中宋" panose="02010600040101010101" pitchFamily="2" charset="-122"/>
                <a:ea typeface="华文中宋" panose="02010600040101010101" pitchFamily="2" charset="-122"/>
              </a:rPr>
              <a:t>( int *maze[], int *direction[], </a:t>
            </a:r>
          </a:p>
          <a:p>
            <a:r>
              <a:rPr lang="fr-FR" altLang="zh-CN" sz="1400" dirty="0">
                <a:solidFill>
                  <a:schemeClr val="bg1">
                    <a:lumMod val="10000"/>
                  </a:schemeClr>
                </a:solidFill>
                <a:latin typeface="华文中宋" panose="02010600040101010101" pitchFamily="2" charset="-122"/>
                <a:ea typeface="华文中宋" panose="02010600040101010101" pitchFamily="2" charset="-122"/>
              </a:rPr>
              <a:t>               int x1, int y1, int x2, int y2, int M,int N )</a:t>
            </a:r>
          </a:p>
          <a:p>
            <a:r>
              <a:rPr lang="fr-FR" altLang="zh-CN" sz="1400" dirty="0">
                <a:solidFill>
                  <a:schemeClr val="bg1">
                    <a:lumMod val="10000"/>
                  </a:schemeClr>
                </a:solidFill>
                <a:latin typeface="华文中宋" panose="02010600040101010101" pitchFamily="2" charset="-122"/>
                <a:ea typeface="华文中宋" panose="02010600040101010101" pitchFamily="2" charset="-122"/>
              </a:rPr>
              <a:t>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int</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j, k, g, h;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PSeqStack</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st</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DataType</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element;</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st</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createEmptyStack_seq</a:t>
            </a:r>
            <a:r>
              <a:rPr lang="en-US" altLang="zh-CN" sz="1400" dirty="0">
                <a:solidFill>
                  <a:schemeClr val="bg1">
                    <a:lumMod val="10000"/>
                  </a:schemeClr>
                </a:solidFill>
                <a:latin typeface="华文中宋" panose="02010600040101010101" pitchFamily="2" charset="-122"/>
                <a:ea typeface="华文中宋" panose="02010600040101010101" pitchFamily="2" charset="-122"/>
              </a:rPr>
              <a:t>(M*N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maze[x1][y1] = 2;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element.x</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 x1;</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element.y</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 y1;</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element.d</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 -1;</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push_seq</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st,element</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while (!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isEmptyStack_seq</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st</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element =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top_seq</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st</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pop_seq</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st</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element.x</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j =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element.y</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k =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element.d</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+ 1;</a:t>
            </a:r>
            <a:endParaRPr lang="zh-CN" altLang="en-US" sz="1400" dirty="0">
              <a:solidFill>
                <a:schemeClr val="bg1">
                  <a:lumMod val="10000"/>
                </a:schemeClr>
              </a:solidFill>
              <a:latin typeface="华文中宋" panose="02010600040101010101" pitchFamily="2" charset="-122"/>
              <a:ea typeface="华文中宋" panose="02010600040101010101" pitchFamily="2" charset="-122"/>
            </a:endParaRPr>
          </a:p>
        </p:txBody>
      </p:sp>
      <p:sp>
        <p:nvSpPr>
          <p:cNvPr id="5" name="矩形 4"/>
          <p:cNvSpPr/>
          <p:nvPr/>
        </p:nvSpPr>
        <p:spPr>
          <a:xfrm>
            <a:off x="4849318" y="932536"/>
            <a:ext cx="4572000" cy="5693866"/>
          </a:xfrm>
          <a:prstGeom prst="rect">
            <a:avLst/>
          </a:prstGeom>
        </p:spPr>
        <p:txBody>
          <a:bodyPr>
            <a:spAutoFit/>
          </a:bodyPr>
          <a:lstStyle/>
          <a:p>
            <a:endParaRPr lang="zh-CN" altLang="en-US" sz="14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while (k&lt;=3) {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g =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 direction[k][0];</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h = j + direction[k][1];</a:t>
            </a:r>
          </a:p>
          <a:p>
            <a:r>
              <a:rPr lang="pt-BR" altLang="zh-CN" sz="1400" dirty="0">
                <a:solidFill>
                  <a:schemeClr val="bg1">
                    <a:lumMod val="10000"/>
                  </a:schemeClr>
                </a:solidFill>
                <a:latin typeface="华文中宋" panose="02010600040101010101" pitchFamily="2" charset="-122"/>
                <a:ea typeface="华文中宋" panose="02010600040101010101" pitchFamily="2" charset="-122"/>
              </a:rPr>
              <a:t>  if (g==x2 &amp;&amp; h==y2 &amp;&amp; maze[g][h]==0)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printf</a:t>
            </a:r>
            <a:r>
              <a:rPr lang="en-US" altLang="zh-CN" sz="1400" dirty="0">
                <a:solidFill>
                  <a:schemeClr val="bg1">
                    <a:lumMod val="10000"/>
                  </a:schemeClr>
                </a:solidFill>
                <a:latin typeface="华文中宋" panose="02010600040101010101" pitchFamily="2" charset="-122"/>
                <a:ea typeface="华文中宋" panose="02010600040101010101" pitchFamily="2" charset="-122"/>
              </a:rPr>
              <a:t>("The reverse path is:\n");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while(!</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isEmptyStack-seq</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st</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element=</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top_seq</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st</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pop_seq</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st</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printf</a:t>
            </a:r>
            <a:r>
              <a:rPr lang="en-US" altLang="zh-CN" sz="1400" dirty="0">
                <a:solidFill>
                  <a:schemeClr val="bg1">
                    <a:lumMod val="10000"/>
                  </a:schemeClr>
                </a:solidFill>
                <a:latin typeface="华文中宋" panose="02010600040101010101" pitchFamily="2" charset="-122"/>
                <a:ea typeface="华文中宋" panose="02010600040101010101" pitchFamily="2" charset="-122"/>
              </a:rPr>
              <a:t>("the node is: %d %d \n",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element.x,element.y</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return;</a:t>
            </a:r>
          </a:p>
          <a:p>
            <a:pPr marR="177920"/>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endParaRPr lang="zh-CN" altLang="en-US" sz="14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if (maze[g][h]==0) {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maze[g][h] = 2; </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element.x</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i</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element.y</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 j;</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element.d</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 k;</a:t>
            </a: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push_seq</a:t>
            </a:r>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st,element</a:t>
            </a:r>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p>
          <a:p>
            <a:r>
              <a:rPr lang="pt-BR" altLang="zh-CN" sz="1400" dirty="0">
                <a:solidFill>
                  <a:schemeClr val="bg1">
                    <a:lumMod val="10000"/>
                  </a:schemeClr>
                </a:solidFill>
                <a:latin typeface="华文中宋" panose="02010600040101010101" pitchFamily="2" charset="-122"/>
                <a:ea typeface="华文中宋" panose="02010600040101010101" pitchFamily="2" charset="-122"/>
              </a:rPr>
              <a:t>     i = g; j = h; k = -1;</a:t>
            </a:r>
          </a:p>
          <a:p>
            <a:pPr marR="177920"/>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endParaRPr lang="zh-CN" altLang="en-US" sz="14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k = k + 1;</a:t>
            </a:r>
          </a:p>
          <a:p>
            <a:pPr marR="177920"/>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endParaRPr lang="zh-CN" altLang="en-US" sz="1400" dirty="0">
              <a:solidFill>
                <a:schemeClr val="bg1">
                  <a:lumMod val="10000"/>
                </a:schemeClr>
              </a:solidFill>
              <a:latin typeface="华文中宋" panose="02010600040101010101" pitchFamily="2" charset="-122"/>
              <a:ea typeface="华文中宋" panose="02010600040101010101" pitchFamily="2" charset="-122"/>
            </a:endParaRPr>
          </a:p>
          <a:p>
            <a:pPr marR="177920"/>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endParaRPr lang="zh-CN" altLang="en-US" sz="1400" dirty="0">
              <a:solidFill>
                <a:schemeClr val="bg1">
                  <a:lumMod val="10000"/>
                </a:schemeClr>
              </a:solidFill>
              <a:latin typeface="华文中宋" panose="02010600040101010101" pitchFamily="2" charset="-122"/>
              <a:ea typeface="华文中宋" panose="02010600040101010101" pitchFamily="2" charset="-122"/>
            </a:endParaRPr>
          </a:p>
          <a:p>
            <a:r>
              <a:rPr lang="en-US" altLang="zh-CN" sz="1400" dirty="0">
                <a:solidFill>
                  <a:schemeClr val="bg1">
                    <a:lumMod val="10000"/>
                  </a:schemeClr>
                </a:solidFill>
                <a:latin typeface="华文中宋" panose="02010600040101010101" pitchFamily="2" charset="-122"/>
                <a:ea typeface="华文中宋" panose="02010600040101010101" pitchFamily="2" charset="-122"/>
              </a:rPr>
              <a:t> </a:t>
            </a:r>
            <a:r>
              <a:rPr lang="en-US" altLang="zh-CN" sz="1400" dirty="0" err="1">
                <a:solidFill>
                  <a:schemeClr val="bg1">
                    <a:lumMod val="10000"/>
                  </a:schemeClr>
                </a:solidFill>
                <a:latin typeface="华文中宋" panose="02010600040101010101" pitchFamily="2" charset="-122"/>
                <a:ea typeface="华文中宋" panose="02010600040101010101" pitchFamily="2" charset="-122"/>
              </a:rPr>
              <a:t>printf</a:t>
            </a:r>
            <a:r>
              <a:rPr lang="en-US" altLang="zh-CN" sz="1400" dirty="0">
                <a:solidFill>
                  <a:schemeClr val="bg1">
                    <a:lumMod val="10000"/>
                  </a:schemeClr>
                </a:solidFill>
                <a:latin typeface="华文中宋" panose="02010600040101010101" pitchFamily="2" charset="-122"/>
                <a:ea typeface="华文中宋" panose="02010600040101010101" pitchFamily="2" charset="-122"/>
              </a:rPr>
              <a:t>("The path has not been found.\n"); </a:t>
            </a:r>
          </a:p>
          <a:p>
            <a:pPr marR="177920"/>
            <a:r>
              <a:rPr lang="en-US" altLang="zh-CN" sz="1400" dirty="0">
                <a:solidFill>
                  <a:schemeClr val="bg1">
                    <a:lumMod val="10000"/>
                  </a:schemeClr>
                </a:solidFill>
                <a:latin typeface="华文中宋" panose="02010600040101010101" pitchFamily="2" charset="-122"/>
                <a:ea typeface="华文中宋" panose="02010600040101010101" pitchFamily="2" charset="-122"/>
              </a:rPr>
              <a:t>}</a:t>
            </a:r>
            <a:endParaRPr lang="zh-CN" altLang="en-US" sz="1400" dirty="0">
              <a:solidFill>
                <a:schemeClr val="bg1">
                  <a:lumMod val="10000"/>
                </a:schemeClr>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69840007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栈的应用：迷宫问题</a:t>
            </a:r>
          </a:p>
        </p:txBody>
      </p:sp>
      <p:sp>
        <p:nvSpPr>
          <p:cNvPr id="3" name="内容占位符 2"/>
          <p:cNvSpPr>
            <a:spLocks noGrp="1"/>
          </p:cNvSpPr>
          <p:nvPr>
            <p:ph idx="1"/>
          </p:nvPr>
        </p:nvSpPr>
        <p:spPr>
          <a:xfrm>
            <a:off x="342900" y="1341439"/>
            <a:ext cx="8423275" cy="4909460"/>
          </a:xfrm>
        </p:spPr>
        <p:txBody>
          <a:bodyPr/>
          <a:lstStyle/>
          <a:p>
            <a:r>
              <a:rPr lang="zh-CN" altLang="en-US" sz="2400" dirty="0"/>
              <a:t>迷宫问题是具有下列特征的一大类问题的代表：</a:t>
            </a:r>
            <a:endParaRPr lang="en-US" altLang="zh-CN" sz="2400" dirty="0"/>
          </a:p>
          <a:p>
            <a:pPr lvl="1"/>
            <a:r>
              <a:rPr lang="zh-CN" altLang="en-US" sz="2000" dirty="0"/>
              <a:t>存在一组可能的状态（位置、情况等），其中有一个初始状态</a:t>
            </a:r>
            <a:r>
              <a:rPr lang="en-US" altLang="zh-CN" sz="2000" dirty="0"/>
              <a:t>s</a:t>
            </a:r>
            <a:r>
              <a:rPr lang="en-US" altLang="zh-CN" sz="2000" baseline="-25000" dirty="0"/>
              <a:t>0</a:t>
            </a:r>
            <a:r>
              <a:rPr lang="zh-CN" altLang="en-US" sz="2000" dirty="0"/>
              <a:t>，一个或者多个结束状态（或存在一种判断结束的方法</a:t>
            </a:r>
            <a:r>
              <a:rPr lang="en-US" altLang="zh-CN" sz="2000" dirty="0"/>
              <a:t>)</a:t>
            </a:r>
            <a:endParaRPr lang="zh-CN" altLang="en-US" sz="2000" dirty="0"/>
          </a:p>
          <a:p>
            <a:pPr lvl="1"/>
            <a:r>
              <a:rPr lang="zh-CN" altLang="en-US" sz="2000" dirty="0"/>
              <a:t>对每个状态</a:t>
            </a:r>
            <a:r>
              <a:rPr lang="en-US" altLang="zh-CN" sz="2000" dirty="0"/>
              <a:t>s</a:t>
            </a:r>
            <a:r>
              <a:rPr lang="zh-CN" altLang="en-US" sz="2000" dirty="0"/>
              <a:t>，</a:t>
            </a:r>
            <a:r>
              <a:rPr lang="en-US" altLang="zh-CN" sz="2000" dirty="0"/>
              <a:t>neighbor(s) </a:t>
            </a:r>
            <a:r>
              <a:rPr lang="zh-CN" altLang="en-US" sz="2000" dirty="0"/>
              <a:t>表示与</a:t>
            </a:r>
            <a:r>
              <a:rPr lang="en-US" altLang="zh-CN" sz="2000" dirty="0"/>
              <a:t>s </a:t>
            </a:r>
            <a:r>
              <a:rPr lang="zh-CN" altLang="en-US" sz="2000" dirty="0"/>
              <a:t>相邻的状态（一步可达）；同时有一个判断函数</a:t>
            </a:r>
            <a:r>
              <a:rPr lang="en-US" altLang="zh-CN" sz="2000" dirty="0"/>
              <a:t>valid(s) </a:t>
            </a:r>
            <a:r>
              <a:rPr lang="zh-CN" altLang="en-US" sz="2000" dirty="0"/>
              <a:t>判断</a:t>
            </a:r>
            <a:r>
              <a:rPr lang="en-US" altLang="zh-CN" sz="2000" dirty="0"/>
              <a:t>s </a:t>
            </a:r>
            <a:r>
              <a:rPr lang="zh-CN" altLang="en-US" sz="2000" dirty="0"/>
              <a:t>是否为合法的可行状态</a:t>
            </a:r>
          </a:p>
          <a:p>
            <a:pPr lvl="1"/>
            <a:r>
              <a:rPr lang="zh-CN" altLang="en-US" sz="2000" dirty="0"/>
              <a:t>共同问题：找出从</a:t>
            </a:r>
            <a:r>
              <a:rPr lang="en-US" altLang="zh-CN" sz="2000" dirty="0"/>
              <a:t>s</a:t>
            </a:r>
            <a:r>
              <a:rPr lang="en-US" altLang="zh-CN" sz="2000" baseline="-25000" dirty="0"/>
              <a:t>0</a:t>
            </a:r>
            <a:r>
              <a:rPr lang="zh-CN" altLang="en-US" sz="2000" dirty="0"/>
              <a:t>到某个（或全部）结束状态的路径；或者是从</a:t>
            </a:r>
            <a:r>
              <a:rPr lang="en-US" altLang="zh-CN" sz="2000" dirty="0"/>
              <a:t>s</a:t>
            </a:r>
            <a:r>
              <a:rPr lang="en-US" altLang="zh-CN" sz="2000" baseline="-25000" dirty="0"/>
              <a:t>0</a:t>
            </a:r>
            <a:r>
              <a:rPr lang="zh-CN" altLang="en-US" sz="2000" dirty="0"/>
              <a:t>出发，设法找到一个</a:t>
            </a:r>
            <a:r>
              <a:rPr lang="en-US" altLang="zh-CN" sz="2000" dirty="0"/>
              <a:t>/</a:t>
            </a:r>
            <a:r>
              <a:rPr lang="zh-CN" altLang="en-US" sz="2000" dirty="0"/>
              <a:t>全部解（一个</a:t>
            </a:r>
            <a:r>
              <a:rPr lang="en-US" altLang="zh-CN" sz="2000" dirty="0"/>
              <a:t>/</a:t>
            </a:r>
            <a:r>
              <a:rPr lang="zh-CN" altLang="en-US" sz="2000" dirty="0"/>
              <a:t>全部结束状态）</a:t>
            </a:r>
          </a:p>
          <a:p>
            <a:r>
              <a:rPr lang="zh-CN" altLang="en-US" sz="2400" dirty="0"/>
              <a:t>这类问题也被称为搜索问题，都可以用递归的方法求解，也可以借助于一个栈，通过回溯法求解。</a:t>
            </a:r>
            <a:endParaRPr lang="en-US" altLang="zh-CN" sz="2400" dirty="0"/>
          </a:p>
          <a:p>
            <a:r>
              <a:rPr lang="zh-CN" altLang="en-US" sz="2400" dirty="0"/>
              <a:t>其它案例：八皇后问题，骑士周游问题、背包问题等</a:t>
            </a:r>
          </a:p>
        </p:txBody>
      </p:sp>
    </p:spTree>
    <p:extLst>
      <p:ext uri="{BB962C8B-B14F-4D97-AF65-F5344CB8AC3E}">
        <p14:creationId xmlns:p14="http://schemas.microsoft.com/office/powerpoint/2010/main" val="35337442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思考</a:t>
            </a:r>
          </a:p>
        </p:txBody>
      </p:sp>
      <p:sp>
        <p:nvSpPr>
          <p:cNvPr id="3" name="内容占位符 2"/>
          <p:cNvSpPr>
            <a:spLocks noGrp="1"/>
          </p:cNvSpPr>
          <p:nvPr>
            <p:ph idx="1"/>
          </p:nvPr>
        </p:nvSpPr>
        <p:spPr>
          <a:xfrm>
            <a:off x="452354" y="1341438"/>
            <a:ext cx="8153400" cy="4784725"/>
          </a:xfrm>
        </p:spPr>
        <p:txBody>
          <a:bodyPr/>
          <a:lstStyle/>
          <a:p>
            <a:r>
              <a:rPr lang="zh-CN" altLang="en-US" dirty="0"/>
              <a:t>给定</a:t>
            </a:r>
            <a:r>
              <a:rPr lang="en-US" altLang="zh-CN" dirty="0"/>
              <a:t>a</a:t>
            </a:r>
            <a:r>
              <a:rPr lang="zh-CN" altLang="en-US" dirty="0"/>
              <a:t>、</a:t>
            </a:r>
            <a:r>
              <a:rPr lang="en-US" altLang="zh-CN" dirty="0"/>
              <a:t>b</a:t>
            </a:r>
            <a:r>
              <a:rPr lang="zh-CN" altLang="en-US" dirty="0"/>
              <a:t>、</a:t>
            </a:r>
            <a:r>
              <a:rPr lang="en-US" altLang="zh-CN" dirty="0"/>
              <a:t>c</a:t>
            </a:r>
            <a:r>
              <a:rPr lang="zh-CN" altLang="en-US" dirty="0"/>
              <a:t>三个数据元素并让其依次入栈，请问可能出现的出栈序列有哪些？</a:t>
            </a:r>
            <a:endParaRPr lang="en-US" altLang="zh-CN" dirty="0"/>
          </a:p>
          <a:p>
            <a:endParaRPr lang="en-US" altLang="zh-CN" dirty="0"/>
          </a:p>
          <a:p>
            <a:endParaRPr lang="en-US" altLang="zh-CN" dirty="0"/>
          </a:p>
        </p:txBody>
      </p:sp>
    </p:spTree>
    <p:extLst>
      <p:ext uri="{BB962C8B-B14F-4D97-AF65-F5344CB8AC3E}">
        <p14:creationId xmlns:p14="http://schemas.microsoft.com/office/powerpoint/2010/main" val="3895264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以下问题的操作特征是什么？</a:t>
            </a:r>
          </a:p>
        </p:txBody>
      </p:sp>
      <p:pic>
        <p:nvPicPr>
          <p:cNvPr id="6" name="图片 5">
            <a:extLst>
              <a:ext uri="{FF2B5EF4-FFF2-40B4-BE49-F238E27FC236}">
                <a16:creationId xmlns:a16="http://schemas.microsoft.com/office/drawing/2014/main" id="{90962F13-E02E-4899-AA4D-0B479038CDF9}"/>
              </a:ext>
            </a:extLst>
          </p:cNvPr>
          <p:cNvPicPr>
            <a:picLocks noChangeAspect="1"/>
          </p:cNvPicPr>
          <p:nvPr/>
        </p:nvPicPr>
        <p:blipFill>
          <a:blip r:embed="rId2"/>
          <a:stretch>
            <a:fillRect/>
          </a:stretch>
        </p:blipFill>
        <p:spPr>
          <a:xfrm>
            <a:off x="1486019" y="1424251"/>
            <a:ext cx="6400561" cy="3062908"/>
          </a:xfrm>
          <a:prstGeom prst="rect">
            <a:avLst/>
          </a:prstGeom>
        </p:spPr>
      </p:pic>
      <p:sp>
        <p:nvSpPr>
          <p:cNvPr id="13" name="文本框 12">
            <a:extLst>
              <a:ext uri="{FF2B5EF4-FFF2-40B4-BE49-F238E27FC236}">
                <a16:creationId xmlns:a16="http://schemas.microsoft.com/office/drawing/2014/main" id="{74CF7994-D47E-4867-90AE-7284814752F1}"/>
              </a:ext>
            </a:extLst>
          </p:cNvPr>
          <p:cNvSpPr txBox="1"/>
          <p:nvPr/>
        </p:nvSpPr>
        <p:spPr>
          <a:xfrm>
            <a:off x="864124" y="4646822"/>
            <a:ext cx="7276980" cy="1077218"/>
          </a:xfrm>
          <a:prstGeom prst="rect">
            <a:avLst/>
          </a:prstGeom>
          <a:noFill/>
        </p:spPr>
        <p:txBody>
          <a:bodyPr wrap="square" rtlCol="0">
            <a:spAutoFit/>
          </a:bodyPr>
          <a:lstStyle/>
          <a:p>
            <a:endParaRPr lang="en-US" altLang="zh-CN" sz="3200" dirty="0">
              <a:solidFill>
                <a:srgbClr val="3333CC"/>
              </a:solidFill>
              <a:latin typeface="华文楷体" panose="02010600040101010101" pitchFamily="2" charset="-122"/>
              <a:ea typeface="华文楷体" panose="02010600040101010101" pitchFamily="2" charset="-122"/>
            </a:endParaRPr>
          </a:p>
          <a:p>
            <a:r>
              <a:rPr lang="zh-CN" altLang="en-US" sz="3200" dirty="0">
                <a:solidFill>
                  <a:srgbClr val="3333CC"/>
                </a:solidFill>
                <a:latin typeface="华文楷体" panose="02010600040101010101" pitchFamily="2" charset="-122"/>
                <a:ea typeface="华文楷体" panose="02010600040101010101" pitchFamily="2" charset="-122"/>
              </a:rPr>
              <a:t>对应的二进制数：</a:t>
            </a:r>
            <a:r>
              <a:rPr lang="en-US" altLang="zh-CN" sz="3200" dirty="0">
                <a:solidFill>
                  <a:srgbClr val="3333CC"/>
                </a:solidFill>
                <a:latin typeface="华文楷体" panose="02010600040101010101" pitchFamily="2" charset="-122"/>
                <a:ea typeface="华文楷体" panose="02010600040101010101" pitchFamily="2" charset="-122"/>
              </a:rPr>
              <a:t>100101</a:t>
            </a:r>
            <a:endParaRPr lang="zh-CN" altLang="en-US" sz="3200" dirty="0">
              <a:solidFill>
                <a:srgbClr val="3333CC"/>
              </a:solidFill>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875968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栈混洗</a:t>
            </a:r>
          </a:p>
        </p:txBody>
      </p:sp>
      <p:sp>
        <p:nvSpPr>
          <p:cNvPr id="3" name="内容占位符 2"/>
          <p:cNvSpPr>
            <a:spLocks noGrp="1"/>
          </p:cNvSpPr>
          <p:nvPr>
            <p:ph idx="1"/>
          </p:nvPr>
        </p:nvSpPr>
        <p:spPr/>
        <p:txBody>
          <a:bodyPr/>
          <a:lstStyle/>
          <a:p>
            <a:r>
              <a:rPr lang="zh-CN" altLang="en-US" dirty="0"/>
              <a:t>给定</a:t>
            </a:r>
            <a:r>
              <a:rPr lang="en-US" altLang="zh-CN" dirty="0"/>
              <a:t>n</a:t>
            </a:r>
            <a:r>
              <a:rPr lang="zh-CN" altLang="en-US" dirty="0"/>
              <a:t>个数的序列，</a:t>
            </a:r>
            <a:r>
              <a:rPr lang="en-US" altLang="zh-CN" dirty="0"/>
              <a:t>x</a:t>
            </a:r>
            <a:r>
              <a:rPr lang="en-US" altLang="zh-CN" baseline="-25000" dirty="0"/>
              <a:t>1</a:t>
            </a:r>
            <a:r>
              <a:rPr lang="en-US" altLang="zh-CN" dirty="0"/>
              <a:t>,x</a:t>
            </a:r>
            <a:r>
              <a:rPr lang="en-US" altLang="zh-CN" baseline="-25000" dirty="0"/>
              <a:t>2</a:t>
            </a:r>
            <a:r>
              <a:rPr lang="en-US" altLang="zh-CN" dirty="0"/>
              <a:t>, …, </a:t>
            </a:r>
            <a:r>
              <a:rPr lang="en-US" altLang="zh-CN" dirty="0" err="1"/>
              <a:t>x</a:t>
            </a:r>
            <a:r>
              <a:rPr lang="en-US" altLang="zh-CN" baseline="-25000" dirty="0" err="1"/>
              <a:t>n</a:t>
            </a:r>
            <a:r>
              <a:rPr lang="zh-CN" altLang="en-US" dirty="0"/>
              <a:t>，若其按照该顺序入栈（一个进栈的元素可在任何满足条件的情况下出栈），请问：</a:t>
            </a:r>
            <a:endParaRPr lang="en-US" altLang="zh-CN" dirty="0"/>
          </a:p>
          <a:p>
            <a:pPr lvl="1"/>
            <a:r>
              <a:rPr lang="zh-CN" altLang="en-US" dirty="0"/>
              <a:t>共有多少种出栈序列？</a:t>
            </a:r>
            <a:endParaRPr lang="en-US" altLang="zh-CN" dirty="0"/>
          </a:p>
          <a:p>
            <a:pPr lvl="1"/>
            <a:r>
              <a:rPr lang="zh-CN" altLang="en-US" dirty="0"/>
              <a:t>试编写程序给出该序列。</a:t>
            </a:r>
            <a:endParaRPr lang="en-US" altLang="zh-CN" dirty="0"/>
          </a:p>
          <a:p>
            <a:endParaRPr lang="zh-CN" altLang="en-US" dirty="0"/>
          </a:p>
        </p:txBody>
      </p:sp>
    </p:spTree>
    <p:extLst>
      <p:ext uri="{BB962C8B-B14F-4D97-AF65-F5344CB8AC3E}">
        <p14:creationId xmlns:p14="http://schemas.microsoft.com/office/powerpoint/2010/main" val="364699065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栈混洗</a:t>
            </a:r>
          </a:p>
        </p:txBody>
      </p:sp>
      <p:sp>
        <p:nvSpPr>
          <p:cNvPr id="3" name="内容占位符 2"/>
          <p:cNvSpPr>
            <a:spLocks noGrp="1"/>
          </p:cNvSpPr>
          <p:nvPr>
            <p:ph idx="1"/>
          </p:nvPr>
        </p:nvSpPr>
        <p:spPr>
          <a:xfrm>
            <a:off x="133706" y="1341438"/>
            <a:ext cx="8901112" cy="4784725"/>
          </a:xfrm>
        </p:spPr>
        <p:txBody>
          <a:bodyPr/>
          <a:lstStyle/>
          <a:p>
            <a:r>
              <a:rPr lang="en-US" altLang="zh-CN" dirty="0"/>
              <a:t>n</a:t>
            </a:r>
            <a:r>
              <a:rPr lang="zh-CN" altLang="en-US" dirty="0"/>
              <a:t>个元素依次入栈，可能的出栈序列</a:t>
            </a:r>
            <a:endParaRPr lang="en-US" altLang="zh-CN" dirty="0"/>
          </a:p>
          <a:p>
            <a:pPr lvl="1"/>
            <a:r>
              <a:rPr lang="zh-CN" altLang="en-US" dirty="0"/>
              <a:t>问题建模：若用</a:t>
            </a:r>
            <a:r>
              <a:rPr lang="en-US" altLang="zh-CN" dirty="0"/>
              <a:t>1</a:t>
            </a:r>
            <a:r>
              <a:rPr lang="zh-CN" altLang="en-US" dirty="0"/>
              <a:t>表述某个元素入栈，</a:t>
            </a:r>
            <a:r>
              <a:rPr lang="en-US" altLang="zh-CN" dirty="0"/>
              <a:t>0</a:t>
            </a:r>
            <a:r>
              <a:rPr lang="zh-CN" altLang="en-US" dirty="0"/>
              <a:t>表示某个元素出栈，则</a:t>
            </a:r>
            <a:r>
              <a:rPr lang="en-US" altLang="zh-CN" dirty="0"/>
              <a:t>n</a:t>
            </a:r>
            <a:r>
              <a:rPr lang="zh-CN" altLang="en-US" dirty="0"/>
              <a:t>个元素的入栈、出栈序列是</a:t>
            </a:r>
            <a:r>
              <a:rPr lang="en-US" altLang="zh-CN" dirty="0"/>
              <a:t>2n</a:t>
            </a:r>
            <a:r>
              <a:rPr lang="zh-CN" altLang="en-US" dirty="0"/>
              <a:t>个</a:t>
            </a:r>
            <a:r>
              <a:rPr lang="en-US" altLang="zh-CN" dirty="0"/>
              <a:t>0</a:t>
            </a:r>
            <a:r>
              <a:rPr lang="zh-CN" altLang="en-US" dirty="0"/>
              <a:t>、</a:t>
            </a:r>
            <a:r>
              <a:rPr lang="en-US" altLang="zh-CN" dirty="0"/>
              <a:t>1</a:t>
            </a:r>
            <a:r>
              <a:rPr lang="zh-CN" altLang="en-US" dirty="0"/>
              <a:t>表示的字符串，且其中有</a:t>
            </a:r>
            <a:r>
              <a:rPr lang="en-US" altLang="zh-CN" dirty="0"/>
              <a:t>n</a:t>
            </a:r>
            <a:r>
              <a:rPr lang="zh-CN" altLang="en-US" dirty="0"/>
              <a:t>个</a:t>
            </a:r>
            <a:r>
              <a:rPr lang="en-US" altLang="zh-CN" dirty="0"/>
              <a:t>0</a:t>
            </a:r>
            <a:r>
              <a:rPr lang="zh-CN" altLang="en-US" dirty="0"/>
              <a:t>和</a:t>
            </a:r>
            <a:r>
              <a:rPr lang="en-US" altLang="zh-CN" dirty="0"/>
              <a:t>n</a:t>
            </a:r>
            <a:r>
              <a:rPr lang="zh-CN" altLang="en-US" dirty="0"/>
              <a:t>个</a:t>
            </a:r>
            <a:r>
              <a:rPr lang="en-US" altLang="zh-CN" dirty="0"/>
              <a:t>1</a:t>
            </a:r>
            <a:r>
              <a:rPr lang="zh-CN" altLang="en-US" dirty="0"/>
              <a:t>。</a:t>
            </a:r>
            <a:endParaRPr lang="en-US" altLang="zh-CN" dirty="0"/>
          </a:p>
          <a:p>
            <a:pPr lvl="1"/>
            <a:r>
              <a:rPr lang="zh-CN" altLang="en-US" dirty="0"/>
              <a:t>解决策略：</a:t>
            </a:r>
            <a:endParaRPr lang="en-US" altLang="zh-CN" dirty="0"/>
          </a:p>
          <a:p>
            <a:pPr lvl="2"/>
            <a:r>
              <a:rPr lang="en-US" altLang="zh-CN" dirty="0"/>
              <a:t>Step 1: 2n</a:t>
            </a:r>
            <a:r>
              <a:rPr lang="zh-CN" altLang="en-US" dirty="0"/>
              <a:t>个</a:t>
            </a:r>
            <a:r>
              <a:rPr lang="en-US" altLang="zh-CN" dirty="0"/>
              <a:t>0</a:t>
            </a:r>
            <a:r>
              <a:rPr lang="zh-CN" altLang="en-US" dirty="0"/>
              <a:t>、</a:t>
            </a:r>
            <a:r>
              <a:rPr lang="en-US" altLang="zh-CN" dirty="0"/>
              <a:t>1</a:t>
            </a:r>
            <a:r>
              <a:rPr lang="zh-CN" altLang="en-US" dirty="0"/>
              <a:t>表示的字符串：恰好含有</a:t>
            </a:r>
            <a:r>
              <a:rPr lang="en-US" altLang="zh-CN" dirty="0"/>
              <a:t>n</a:t>
            </a:r>
            <a:r>
              <a:rPr lang="zh-CN" altLang="en-US" dirty="0"/>
              <a:t>个</a:t>
            </a:r>
            <a:r>
              <a:rPr lang="en-US" altLang="zh-CN" dirty="0"/>
              <a:t>1</a:t>
            </a:r>
            <a:r>
              <a:rPr lang="zh-CN" altLang="en-US" dirty="0"/>
              <a:t>的字符串有</a:t>
            </a:r>
            <a:r>
              <a:rPr lang="en-US" altLang="zh-CN" dirty="0"/>
              <a:t>C(2n, n)</a:t>
            </a:r>
          </a:p>
          <a:p>
            <a:pPr lvl="2"/>
            <a:r>
              <a:rPr lang="en-US" altLang="zh-CN" dirty="0"/>
              <a:t>Step 2: Step1</a:t>
            </a:r>
            <a:r>
              <a:rPr lang="zh-CN" altLang="en-US" dirty="0"/>
              <a:t>输出结果不合理的字符串是在某个奇数位置上出现了（当前字符串中）</a:t>
            </a:r>
            <a:r>
              <a:rPr lang="en-US" altLang="zh-CN" dirty="0"/>
              <a:t>0</a:t>
            </a:r>
            <a:r>
              <a:rPr lang="zh-CN" altLang="en-US" dirty="0"/>
              <a:t>的数目比</a:t>
            </a:r>
            <a:r>
              <a:rPr lang="en-US" altLang="zh-CN" dirty="0"/>
              <a:t>1</a:t>
            </a:r>
            <a:r>
              <a:rPr lang="zh-CN" altLang="en-US" dirty="0"/>
              <a:t>的数目多的情况。</a:t>
            </a:r>
            <a:endParaRPr lang="en-US" altLang="zh-CN" dirty="0"/>
          </a:p>
          <a:p>
            <a:pPr lvl="2"/>
            <a:r>
              <a:rPr lang="en-US" altLang="zh-CN" dirty="0"/>
              <a:t>Step3: </a:t>
            </a:r>
            <a:r>
              <a:rPr lang="zh-CN" altLang="en-US" dirty="0"/>
              <a:t>任何</a:t>
            </a:r>
            <a:r>
              <a:rPr lang="en-US" altLang="zh-CN" dirty="0"/>
              <a:t>n+1</a:t>
            </a:r>
            <a:r>
              <a:rPr lang="zh-CN" altLang="en-US" dirty="0"/>
              <a:t>个</a:t>
            </a:r>
            <a:r>
              <a:rPr lang="en-US" altLang="zh-CN" dirty="0"/>
              <a:t>0</a:t>
            </a:r>
            <a:r>
              <a:rPr lang="zh-CN" altLang="en-US" dirty="0"/>
              <a:t>和</a:t>
            </a:r>
            <a:r>
              <a:rPr lang="en-US" altLang="zh-CN" dirty="0"/>
              <a:t>n-1</a:t>
            </a:r>
            <a:r>
              <a:rPr lang="zh-CN" altLang="en-US" dirty="0"/>
              <a:t>个</a:t>
            </a:r>
            <a:r>
              <a:rPr lang="en-US" altLang="zh-CN" dirty="0"/>
              <a:t>1</a:t>
            </a:r>
            <a:r>
              <a:rPr lang="zh-CN" altLang="en-US" dirty="0"/>
              <a:t>组成的</a:t>
            </a:r>
            <a:r>
              <a:rPr lang="en-US" altLang="zh-CN" dirty="0"/>
              <a:t>2n</a:t>
            </a:r>
            <a:r>
              <a:rPr lang="zh-CN" altLang="en-US" dirty="0"/>
              <a:t>长度字符串，必有在某个奇数位置上</a:t>
            </a:r>
            <a:r>
              <a:rPr lang="en-US" altLang="zh-CN" dirty="0"/>
              <a:t>0</a:t>
            </a:r>
            <a:r>
              <a:rPr lang="zh-CN" altLang="en-US" dirty="0"/>
              <a:t>的数目比</a:t>
            </a:r>
            <a:r>
              <a:rPr lang="en-US" altLang="zh-CN" dirty="0"/>
              <a:t>1</a:t>
            </a:r>
            <a:r>
              <a:rPr lang="zh-CN" altLang="en-US" dirty="0"/>
              <a:t>的数目多的情况，这种情况有</a:t>
            </a:r>
            <a:r>
              <a:rPr lang="en-US" altLang="zh-CN" dirty="0"/>
              <a:t>C(2n, n+1)</a:t>
            </a:r>
          </a:p>
          <a:p>
            <a:pPr lvl="2"/>
            <a:r>
              <a:rPr lang="zh-CN" altLang="en-US" dirty="0"/>
              <a:t>可能的出栈序列数目为（</a:t>
            </a:r>
            <a:r>
              <a:rPr lang="en-US" altLang="zh-CN" dirty="0"/>
              <a:t>C(2n, n)-C(2n, n+1)</a:t>
            </a:r>
            <a:r>
              <a:rPr lang="zh-CN" altLang="en-US" dirty="0"/>
              <a:t>）</a:t>
            </a:r>
            <a:endParaRPr lang="en-US" altLang="zh-CN" dirty="0"/>
          </a:p>
          <a:p>
            <a:pPr lvl="2"/>
            <a:endParaRPr lang="zh-CN" altLang="en-US" dirty="0"/>
          </a:p>
        </p:txBody>
      </p:sp>
    </p:spTree>
    <p:extLst>
      <p:ext uri="{BB962C8B-B14F-4D97-AF65-F5344CB8AC3E}">
        <p14:creationId xmlns:p14="http://schemas.microsoft.com/office/powerpoint/2010/main" val="204311830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栈的实现</a:t>
            </a:r>
            <a:endParaRPr lang="zh-CN" altLang="en-US" dirty="0">
              <a:solidFill>
                <a:srgbClr val="555555"/>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队列的应用</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FF0000"/>
                  </a:solidFill>
                  <a:latin typeface="黑体" pitchFamily="49" charset="-122"/>
                  <a:ea typeface="黑体" pitchFamily="49" charset="-122"/>
                  <a:sym typeface="微软雅黑" pitchFamily="34" charset="-122"/>
                </a:rPr>
                <a:t>队列及其实现</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栈的应用</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342" cy="254"/>
            </a:xfrm>
            <a:prstGeom prst="rect">
              <a:avLst/>
            </a:prstGeom>
            <a:noFill/>
            <a:ln w="9525">
              <a:noFill/>
              <a:miter lim="800000"/>
              <a:headEnd/>
              <a:tailEnd/>
            </a:ln>
          </p:spPr>
          <p:txBody>
            <a:bodyPr wrap="square">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 栈的定义与抽象数据类型</a:t>
              </a:r>
              <a:endParaRPr lang="zh-CN" altLang="en-US" sz="2400" dirty="0">
                <a:solidFill>
                  <a:srgbClr val="555555"/>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4272882461"/>
      </p:ext>
    </p:extLst>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pic>
        <p:nvPicPr>
          <p:cNvPr id="7" name="图片 6">
            <a:extLst>
              <a:ext uri="{FF2B5EF4-FFF2-40B4-BE49-F238E27FC236}">
                <a16:creationId xmlns:a16="http://schemas.microsoft.com/office/drawing/2014/main" id="{7E355DBB-2C57-5748-5F23-F64E0A39404B}"/>
              </a:ext>
            </a:extLst>
          </p:cNvPr>
          <p:cNvPicPr>
            <a:picLocks noChangeAspect="1"/>
          </p:cNvPicPr>
          <p:nvPr/>
        </p:nvPicPr>
        <p:blipFill>
          <a:blip r:embed="rId2"/>
          <a:stretch>
            <a:fillRect/>
          </a:stretch>
        </p:blipFill>
        <p:spPr>
          <a:xfrm>
            <a:off x="257175" y="1746789"/>
            <a:ext cx="4682634" cy="4282536"/>
          </a:xfrm>
          <a:prstGeom prst="rect">
            <a:avLst/>
          </a:prstGeom>
        </p:spPr>
      </p:pic>
      <p:pic>
        <p:nvPicPr>
          <p:cNvPr id="9" name="图片 8">
            <a:extLst>
              <a:ext uri="{FF2B5EF4-FFF2-40B4-BE49-F238E27FC236}">
                <a16:creationId xmlns:a16="http://schemas.microsoft.com/office/drawing/2014/main" id="{3B993C1F-0157-6FFA-9D61-B02512AAA483}"/>
              </a:ext>
            </a:extLst>
          </p:cNvPr>
          <p:cNvPicPr>
            <a:picLocks noChangeAspect="1"/>
          </p:cNvPicPr>
          <p:nvPr/>
        </p:nvPicPr>
        <p:blipFill>
          <a:blip r:embed="rId3"/>
          <a:stretch>
            <a:fillRect/>
          </a:stretch>
        </p:blipFill>
        <p:spPr>
          <a:xfrm>
            <a:off x="3651347" y="1575339"/>
            <a:ext cx="5290783" cy="2806161"/>
          </a:xfrm>
          <a:prstGeom prst="rect">
            <a:avLst/>
          </a:prstGeom>
        </p:spPr>
      </p:pic>
      <p:sp>
        <p:nvSpPr>
          <p:cNvPr id="10" name="文本框 9">
            <a:extLst>
              <a:ext uri="{FF2B5EF4-FFF2-40B4-BE49-F238E27FC236}">
                <a16:creationId xmlns:a16="http://schemas.microsoft.com/office/drawing/2014/main" id="{42E57C6A-7EA1-610D-245E-639F673FA6EF}"/>
              </a:ext>
            </a:extLst>
          </p:cNvPr>
          <p:cNvSpPr txBox="1"/>
          <p:nvPr/>
        </p:nvSpPr>
        <p:spPr>
          <a:xfrm>
            <a:off x="-102930" y="1575339"/>
            <a:ext cx="1798379" cy="369332"/>
          </a:xfrm>
          <a:prstGeom prst="rect">
            <a:avLst/>
          </a:prstGeom>
          <a:noFill/>
        </p:spPr>
        <p:txBody>
          <a:bodyPr wrap="square" rtlCol="0">
            <a:spAutoFit/>
          </a:bodyPr>
          <a:lstStyle/>
          <a:p>
            <a:r>
              <a:rPr lang="zh-CN" altLang="en-US" b="1" dirty="0">
                <a:solidFill>
                  <a:srgbClr val="FF0000"/>
                </a:solidFill>
              </a:rPr>
              <a:t>入队（插入）</a:t>
            </a:r>
            <a:r>
              <a:rPr lang="en-US" altLang="zh-CN" b="1" dirty="0">
                <a:solidFill>
                  <a:srgbClr val="FF0000"/>
                </a:solidFill>
              </a:rPr>
              <a:t>-&gt;</a:t>
            </a:r>
            <a:endParaRPr lang="zh-CN" altLang="en-US" b="1" dirty="0">
              <a:solidFill>
                <a:srgbClr val="FF0000"/>
              </a:solidFill>
            </a:endParaRPr>
          </a:p>
        </p:txBody>
      </p:sp>
      <p:sp>
        <p:nvSpPr>
          <p:cNvPr id="11" name="文本框 10">
            <a:extLst>
              <a:ext uri="{FF2B5EF4-FFF2-40B4-BE49-F238E27FC236}">
                <a16:creationId xmlns:a16="http://schemas.microsoft.com/office/drawing/2014/main" id="{3CD941C8-845D-DB8C-7A5E-6DECB9D78D78}"/>
              </a:ext>
            </a:extLst>
          </p:cNvPr>
          <p:cNvSpPr txBox="1"/>
          <p:nvPr/>
        </p:nvSpPr>
        <p:spPr>
          <a:xfrm>
            <a:off x="2440245" y="5994939"/>
            <a:ext cx="1798379" cy="369332"/>
          </a:xfrm>
          <a:prstGeom prst="rect">
            <a:avLst/>
          </a:prstGeom>
          <a:noFill/>
        </p:spPr>
        <p:txBody>
          <a:bodyPr wrap="square" rtlCol="0">
            <a:spAutoFit/>
          </a:bodyPr>
          <a:lstStyle/>
          <a:p>
            <a:r>
              <a:rPr lang="zh-CN" altLang="en-US" b="1" dirty="0">
                <a:solidFill>
                  <a:srgbClr val="FF0000"/>
                </a:solidFill>
              </a:rPr>
              <a:t>出队（删除）</a:t>
            </a:r>
            <a:r>
              <a:rPr lang="en-US" altLang="zh-CN" b="1" dirty="0">
                <a:solidFill>
                  <a:srgbClr val="FF0000"/>
                </a:solidFill>
              </a:rPr>
              <a:t>-&gt;</a:t>
            </a:r>
            <a:endParaRPr lang="zh-CN" altLang="en-US" b="1" dirty="0">
              <a:solidFill>
                <a:srgbClr val="FF0000"/>
              </a:solidFill>
            </a:endParaRPr>
          </a:p>
        </p:txBody>
      </p:sp>
    </p:spTree>
    <p:extLst>
      <p:ext uri="{BB962C8B-B14F-4D97-AF65-F5344CB8AC3E}">
        <p14:creationId xmlns:p14="http://schemas.microsoft.com/office/powerpoint/2010/main" val="2865868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4" name="矩形 3"/>
          <p:cNvSpPr/>
          <p:nvPr/>
        </p:nvSpPr>
        <p:spPr bwMode="auto">
          <a:xfrm>
            <a:off x="1646582" y="3785083"/>
            <a:ext cx="5880350" cy="781665"/>
          </a:xfrm>
          <a:prstGeom prst="rect">
            <a:avLst/>
          </a:prstGeom>
          <a:solidFill>
            <a:schemeClr val="accent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文本框 4"/>
          <p:cNvSpPr txBox="1"/>
          <p:nvPr/>
        </p:nvSpPr>
        <p:spPr>
          <a:xfrm>
            <a:off x="1763951" y="3945082"/>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0</a:t>
            </a:r>
            <a:endParaRPr lang="zh-CN" altLang="en-US" sz="2400" baseline="-25000" dirty="0">
              <a:latin typeface="华文中宋" panose="02010600040101010101" pitchFamily="2" charset="-122"/>
              <a:ea typeface="华文中宋" panose="02010600040101010101" pitchFamily="2" charset="-122"/>
            </a:endParaRPr>
          </a:p>
        </p:txBody>
      </p:sp>
      <p:sp>
        <p:nvSpPr>
          <p:cNvPr id="6" name="文本框 5"/>
          <p:cNvSpPr txBox="1"/>
          <p:nvPr/>
        </p:nvSpPr>
        <p:spPr>
          <a:xfrm>
            <a:off x="2423327" y="3943965"/>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1</a:t>
            </a:r>
            <a:endParaRPr lang="zh-CN" altLang="en-US" sz="2400" baseline="-25000" dirty="0">
              <a:latin typeface="华文中宋" panose="02010600040101010101" pitchFamily="2" charset="-122"/>
              <a:ea typeface="华文中宋" panose="02010600040101010101" pitchFamily="2" charset="-122"/>
            </a:endParaRPr>
          </a:p>
        </p:txBody>
      </p:sp>
      <p:sp>
        <p:nvSpPr>
          <p:cNvPr id="7" name="文本框 6"/>
          <p:cNvSpPr txBox="1"/>
          <p:nvPr/>
        </p:nvSpPr>
        <p:spPr>
          <a:xfrm>
            <a:off x="3184707" y="3945082"/>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2</a:t>
            </a:r>
            <a:endParaRPr lang="zh-CN" altLang="en-US" sz="2400" baseline="-25000" dirty="0">
              <a:latin typeface="华文中宋" panose="02010600040101010101" pitchFamily="2" charset="-122"/>
              <a:ea typeface="华文中宋" panose="02010600040101010101" pitchFamily="2" charset="-122"/>
            </a:endParaRPr>
          </a:p>
        </p:txBody>
      </p:sp>
      <p:sp>
        <p:nvSpPr>
          <p:cNvPr id="8" name="文本框 7"/>
          <p:cNvSpPr txBox="1"/>
          <p:nvPr/>
        </p:nvSpPr>
        <p:spPr>
          <a:xfrm>
            <a:off x="3860670" y="3943964"/>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3</a:t>
            </a:r>
            <a:endParaRPr lang="zh-CN" altLang="en-US" sz="2400" baseline="-25000" dirty="0">
              <a:latin typeface="华文中宋" panose="02010600040101010101" pitchFamily="2" charset="-122"/>
              <a:ea typeface="华文中宋" panose="02010600040101010101" pitchFamily="2" charset="-122"/>
            </a:endParaRPr>
          </a:p>
        </p:txBody>
      </p:sp>
      <p:sp>
        <p:nvSpPr>
          <p:cNvPr id="9" name="文本框 8"/>
          <p:cNvSpPr txBox="1"/>
          <p:nvPr/>
        </p:nvSpPr>
        <p:spPr>
          <a:xfrm>
            <a:off x="4605463" y="3925867"/>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4</a:t>
            </a:r>
            <a:endParaRPr lang="zh-CN" altLang="en-US" sz="2400" baseline="-25000" dirty="0">
              <a:latin typeface="华文中宋" panose="02010600040101010101" pitchFamily="2" charset="-122"/>
              <a:ea typeface="华文中宋" panose="02010600040101010101" pitchFamily="2" charset="-122"/>
            </a:endParaRPr>
          </a:p>
        </p:txBody>
      </p:sp>
      <p:sp>
        <p:nvSpPr>
          <p:cNvPr id="10" name="文本框 9"/>
          <p:cNvSpPr txBox="1"/>
          <p:nvPr/>
        </p:nvSpPr>
        <p:spPr>
          <a:xfrm>
            <a:off x="5281426" y="3945082"/>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5</a:t>
            </a:r>
            <a:endParaRPr lang="zh-CN" altLang="en-US" sz="2400" baseline="-25000" dirty="0">
              <a:latin typeface="华文中宋" panose="02010600040101010101" pitchFamily="2" charset="-122"/>
              <a:ea typeface="华文中宋" panose="02010600040101010101" pitchFamily="2" charset="-122"/>
            </a:endParaRPr>
          </a:p>
        </p:txBody>
      </p:sp>
      <p:sp>
        <p:nvSpPr>
          <p:cNvPr id="11" name="文本框 10"/>
          <p:cNvSpPr txBox="1"/>
          <p:nvPr/>
        </p:nvSpPr>
        <p:spPr>
          <a:xfrm>
            <a:off x="5957389" y="3945082"/>
            <a:ext cx="502061"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k</a:t>
            </a:r>
            <a:r>
              <a:rPr lang="en-US" altLang="zh-CN" sz="2400" baseline="-25000" dirty="0">
                <a:latin typeface="华文中宋" panose="02010600040101010101" pitchFamily="2" charset="-122"/>
                <a:ea typeface="华文中宋" panose="02010600040101010101" pitchFamily="2" charset="-122"/>
              </a:rPr>
              <a:t>6</a:t>
            </a:r>
            <a:endParaRPr lang="zh-CN" altLang="en-US" sz="2400" baseline="-25000" dirty="0">
              <a:latin typeface="华文中宋" panose="02010600040101010101" pitchFamily="2" charset="-122"/>
              <a:ea typeface="华文中宋" panose="02010600040101010101" pitchFamily="2" charset="-122"/>
            </a:endParaRPr>
          </a:p>
        </p:txBody>
      </p:sp>
      <p:sp>
        <p:nvSpPr>
          <p:cNvPr id="12" name="文本框 11"/>
          <p:cNvSpPr txBox="1"/>
          <p:nvPr/>
        </p:nvSpPr>
        <p:spPr>
          <a:xfrm>
            <a:off x="1633358" y="3320208"/>
            <a:ext cx="1135626" cy="471949"/>
          </a:xfrm>
          <a:prstGeom prst="rect">
            <a:avLst/>
          </a:prstGeom>
          <a:solidFill>
            <a:srgbClr val="FFC000"/>
          </a:solid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lgn="ctr">
              <a:buNone/>
            </a:pPr>
            <a:r>
              <a:rPr lang="zh-CN" altLang="en-US" dirty="0"/>
              <a:t>队 头</a:t>
            </a:r>
          </a:p>
        </p:txBody>
      </p:sp>
      <p:sp>
        <p:nvSpPr>
          <p:cNvPr id="13" name="文本框 12"/>
          <p:cNvSpPr txBox="1"/>
          <p:nvPr/>
        </p:nvSpPr>
        <p:spPr>
          <a:xfrm>
            <a:off x="6391306" y="3300232"/>
            <a:ext cx="1135626" cy="471949"/>
          </a:xfrm>
          <a:prstGeom prst="rect">
            <a:avLst/>
          </a:prstGeom>
          <a:solidFill>
            <a:srgbClr val="FFC000"/>
          </a:solid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lgn="ctr">
              <a:buNone/>
            </a:pPr>
            <a:r>
              <a:rPr lang="zh-CN" altLang="en-US" dirty="0"/>
              <a:t>队 尾</a:t>
            </a:r>
          </a:p>
        </p:txBody>
      </p:sp>
      <p:sp>
        <p:nvSpPr>
          <p:cNvPr id="14" name="文本框 13"/>
          <p:cNvSpPr txBox="1"/>
          <p:nvPr/>
        </p:nvSpPr>
        <p:spPr>
          <a:xfrm>
            <a:off x="6581422" y="3945082"/>
            <a:ext cx="492443"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a:t>
            </a:r>
            <a:endParaRPr lang="zh-CN" altLang="en-US" sz="2400" baseline="-25000" dirty="0">
              <a:latin typeface="华文中宋" panose="02010600040101010101" pitchFamily="2" charset="-122"/>
              <a:ea typeface="华文中宋" panose="02010600040101010101" pitchFamily="2" charset="-122"/>
            </a:endParaRPr>
          </a:p>
        </p:txBody>
      </p:sp>
      <p:sp>
        <p:nvSpPr>
          <p:cNvPr id="16" name="文本框 15"/>
          <p:cNvSpPr txBox="1"/>
          <p:nvPr/>
        </p:nvSpPr>
        <p:spPr>
          <a:xfrm>
            <a:off x="7444625" y="4797074"/>
            <a:ext cx="1249755" cy="477054"/>
          </a:xfrm>
          <a:prstGeom prst="rect">
            <a:avLst/>
          </a:prstGeom>
          <a:solidFill>
            <a:schemeClr val="bg2">
              <a:lumMod val="75000"/>
            </a:schemeClr>
          </a:solidFill>
          <a:ln w="9525">
            <a:noFill/>
            <a:miter lim="800000"/>
            <a:headEnd/>
            <a:tailEnd/>
          </a:ln>
        </p:spPr>
        <p:txBody>
          <a:bodyPr vert="horz" wrap="square" lIns="91440" tIns="45720" rIns="91440" bIns="45720" numCol="1" anchor="t" anchorCtr="0" compatLnSpc="1">
            <a:prstTxWarp prst="textNoShape">
              <a:avLst/>
            </a:prstTxWarp>
          </a:bodyPr>
          <a:lstStyle>
            <a:defPPr>
              <a:defRPr lang="zh-CN"/>
            </a:defPPr>
            <a:lvl1pPr marL="0" indent="0" defTabSz="0">
              <a:lnSpc>
                <a:spcPts val="3000"/>
              </a:lnSpc>
              <a:spcBef>
                <a:spcPts val="700"/>
              </a:spcBef>
              <a:buClr>
                <a:schemeClr val="accent2"/>
              </a:buClr>
              <a:buSzPct val="60000"/>
              <a:buFont typeface="Wingdings" pitchFamily="2" charset="2"/>
              <a:buNone/>
              <a:defRPr sz="2800">
                <a:latin typeface="华文中宋" panose="02010600040101010101" pitchFamily="2" charset="-122"/>
                <a:ea typeface="华文中宋" panose="02010600040101010101" pitchFamily="2" charset="-122"/>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r>
              <a:rPr lang="zh-CN" altLang="en-US" dirty="0"/>
              <a:t>入队列</a:t>
            </a:r>
          </a:p>
        </p:txBody>
      </p:sp>
      <p:sp>
        <p:nvSpPr>
          <p:cNvPr id="17" name="文本框 16"/>
          <p:cNvSpPr txBox="1"/>
          <p:nvPr/>
        </p:nvSpPr>
        <p:spPr>
          <a:xfrm>
            <a:off x="409264" y="4687329"/>
            <a:ext cx="1354687" cy="477054"/>
          </a:xfrm>
          <a:prstGeom prst="rect">
            <a:avLst/>
          </a:prstGeom>
          <a:solidFill>
            <a:schemeClr val="bg2">
              <a:lumMod val="75000"/>
            </a:schemeClr>
          </a:solidFill>
          <a:ln w="9525">
            <a:noFill/>
            <a:miter lim="800000"/>
            <a:headEnd/>
            <a:tailEnd/>
          </a:ln>
        </p:spPr>
        <p:txBody>
          <a:bodyPr vert="horz" wrap="square" lIns="91440" tIns="45720" rIns="91440" bIns="45720" numCol="1" anchor="t" anchorCtr="0" compatLnSpc="1">
            <a:prstTxWarp prst="textNoShape">
              <a:avLst/>
            </a:prstTxWarp>
          </a:bodyPr>
          <a:lstStyle>
            <a:defPPr>
              <a:defRPr lang="zh-CN"/>
            </a:defPPr>
            <a:lvl1pPr marL="0" indent="0" defTabSz="0">
              <a:lnSpc>
                <a:spcPts val="3000"/>
              </a:lnSpc>
              <a:spcBef>
                <a:spcPts val="700"/>
              </a:spcBef>
              <a:buClr>
                <a:schemeClr val="accent2"/>
              </a:buClr>
              <a:buSzPct val="60000"/>
              <a:buFont typeface="Wingdings" pitchFamily="2" charset="2"/>
              <a:buNone/>
              <a:defRPr sz="2800">
                <a:latin typeface="华文中宋" panose="02010600040101010101" pitchFamily="2" charset="-122"/>
                <a:ea typeface="华文中宋" panose="02010600040101010101" pitchFamily="2" charset="-122"/>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r>
              <a:rPr lang="zh-CN" altLang="en-US" dirty="0"/>
              <a:t>出队列</a:t>
            </a:r>
          </a:p>
        </p:txBody>
      </p:sp>
      <p:cxnSp>
        <p:nvCxnSpPr>
          <p:cNvPr id="18" name="直接箭头连接符 17"/>
          <p:cNvCxnSpPr/>
          <p:nvPr/>
        </p:nvCxnSpPr>
        <p:spPr bwMode="auto">
          <a:xfrm flipH="1" flipV="1">
            <a:off x="891606" y="4151265"/>
            <a:ext cx="774799" cy="1"/>
          </a:xfrm>
          <a:prstGeom prst="straightConnector1">
            <a:avLst/>
          </a:prstGeom>
          <a:solidFill>
            <a:schemeClr val="accent1"/>
          </a:solidFill>
          <a:ln w="5715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直接箭头连接符 19"/>
          <p:cNvCxnSpPr/>
          <p:nvPr/>
        </p:nvCxnSpPr>
        <p:spPr bwMode="auto">
          <a:xfrm flipH="1" flipV="1">
            <a:off x="7507109" y="4188604"/>
            <a:ext cx="774799" cy="1"/>
          </a:xfrm>
          <a:prstGeom prst="straightConnector1">
            <a:avLst/>
          </a:prstGeom>
          <a:solidFill>
            <a:schemeClr val="accent1"/>
          </a:solidFill>
          <a:ln w="5715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内容占位符 2"/>
          <p:cNvSpPr>
            <a:spLocks noGrp="1"/>
          </p:cNvSpPr>
          <p:nvPr>
            <p:ph idx="1"/>
          </p:nvPr>
        </p:nvSpPr>
        <p:spPr>
          <a:xfrm>
            <a:off x="452354" y="1341439"/>
            <a:ext cx="8153400" cy="682234"/>
          </a:xfrm>
        </p:spPr>
        <p:txBody>
          <a:bodyPr/>
          <a:lstStyle/>
          <a:p>
            <a:r>
              <a:rPr lang="zh-CN" altLang="en-US" sz="2400" dirty="0">
                <a:solidFill>
                  <a:schemeClr val="bg1">
                    <a:lumMod val="10000"/>
                  </a:schemeClr>
                </a:solidFill>
              </a:rPr>
              <a:t>队列的特征：先进先出（</a:t>
            </a:r>
            <a:r>
              <a:rPr lang="en-US" altLang="zh-CN" sz="2400" dirty="0">
                <a:solidFill>
                  <a:schemeClr val="bg1">
                    <a:lumMod val="10000"/>
                  </a:schemeClr>
                </a:solidFill>
              </a:rPr>
              <a:t>FIFO</a:t>
            </a:r>
            <a:r>
              <a:rPr lang="zh-CN" altLang="en-US" sz="2400" dirty="0">
                <a:solidFill>
                  <a:schemeClr val="bg1">
                    <a:lumMod val="10000"/>
                  </a:schemeClr>
                </a:solidFill>
              </a:rPr>
              <a:t>）</a:t>
            </a:r>
          </a:p>
          <a:p>
            <a:endParaRPr lang="en-US" altLang="zh-CN" sz="2400" dirty="0"/>
          </a:p>
        </p:txBody>
      </p:sp>
    </p:spTree>
    <p:extLst>
      <p:ext uri="{BB962C8B-B14F-4D97-AF65-F5344CB8AC3E}">
        <p14:creationId xmlns:p14="http://schemas.microsoft.com/office/powerpoint/2010/main" val="344789157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3" name="内容占位符 2"/>
          <p:cNvSpPr>
            <a:spLocks noGrp="1"/>
          </p:cNvSpPr>
          <p:nvPr>
            <p:ph idx="1"/>
          </p:nvPr>
        </p:nvSpPr>
        <p:spPr>
          <a:xfrm>
            <a:off x="452354" y="1341438"/>
            <a:ext cx="8153400" cy="4784725"/>
          </a:xfrm>
        </p:spPr>
        <p:txBody>
          <a:bodyPr/>
          <a:lstStyle/>
          <a:p>
            <a:r>
              <a:rPr lang="zh-CN" altLang="en-US" sz="2400" dirty="0">
                <a:solidFill>
                  <a:srgbClr val="3333CC"/>
                </a:solidFill>
              </a:rPr>
              <a:t>队列</a:t>
            </a:r>
            <a:r>
              <a:rPr lang="zh-CN" altLang="en-US" sz="2400" dirty="0"/>
              <a:t>：在表的一端进行插入操作，而在另一端进行删除操作的线性表</a:t>
            </a:r>
          </a:p>
          <a:p>
            <a:r>
              <a:rPr lang="zh-CN" altLang="en-US" sz="2400" dirty="0">
                <a:solidFill>
                  <a:srgbClr val="3333CC"/>
                </a:solidFill>
              </a:rPr>
              <a:t>队头</a:t>
            </a:r>
            <a:r>
              <a:rPr lang="zh-CN" altLang="en-US" sz="2400" dirty="0"/>
              <a:t>：允许进行删除操作的这一端叫队列的头</a:t>
            </a:r>
            <a:endParaRPr lang="en-US" altLang="zh-CN" sz="2400" dirty="0"/>
          </a:p>
          <a:p>
            <a:r>
              <a:rPr lang="zh-CN" altLang="en-US" sz="2400" dirty="0">
                <a:solidFill>
                  <a:srgbClr val="3333CC"/>
                </a:solidFill>
              </a:rPr>
              <a:t>队尾</a:t>
            </a:r>
            <a:r>
              <a:rPr lang="zh-CN" altLang="en-US" sz="2400" dirty="0"/>
              <a:t>：允许进行插入操作的这一端叫队列的尾</a:t>
            </a:r>
          </a:p>
          <a:p>
            <a:r>
              <a:rPr lang="zh-CN" altLang="en-US" sz="2400" dirty="0"/>
              <a:t>队列的插入操作通常称为</a:t>
            </a:r>
            <a:r>
              <a:rPr lang="zh-CN" altLang="en-US" sz="2400" dirty="0">
                <a:solidFill>
                  <a:srgbClr val="3333CC"/>
                </a:solidFill>
              </a:rPr>
              <a:t>进队列</a:t>
            </a:r>
            <a:r>
              <a:rPr lang="zh-CN" altLang="en-US" sz="2400" dirty="0"/>
              <a:t>或</a:t>
            </a:r>
            <a:r>
              <a:rPr lang="zh-CN" altLang="en-US" sz="2400" dirty="0">
                <a:solidFill>
                  <a:srgbClr val="3333CC"/>
                </a:solidFill>
              </a:rPr>
              <a:t>入队列</a:t>
            </a:r>
            <a:r>
              <a:rPr lang="zh-CN" altLang="en-US" sz="2400" dirty="0"/>
              <a:t>，队列的删除操作通常称为退队列或</a:t>
            </a:r>
            <a:r>
              <a:rPr lang="zh-CN" altLang="en-US" sz="2400" dirty="0">
                <a:solidFill>
                  <a:srgbClr val="3333CC"/>
                </a:solidFill>
              </a:rPr>
              <a:t>出队列</a:t>
            </a:r>
          </a:p>
          <a:p>
            <a:endParaRPr lang="zh-CN" altLang="en-US" sz="2400" dirty="0"/>
          </a:p>
          <a:p>
            <a:endParaRPr lang="en-US" altLang="zh-CN" sz="2400" dirty="0"/>
          </a:p>
        </p:txBody>
      </p:sp>
    </p:spTree>
    <p:extLst>
      <p:ext uri="{BB962C8B-B14F-4D97-AF65-F5344CB8AC3E}">
        <p14:creationId xmlns:p14="http://schemas.microsoft.com/office/powerpoint/2010/main" val="235187818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3" name="内容占位符 2"/>
          <p:cNvSpPr>
            <a:spLocks noGrp="1"/>
          </p:cNvSpPr>
          <p:nvPr>
            <p:ph idx="1"/>
          </p:nvPr>
        </p:nvSpPr>
        <p:spPr>
          <a:xfrm>
            <a:off x="594610" y="1341438"/>
            <a:ext cx="7852197" cy="5164293"/>
          </a:xfrm>
        </p:spPr>
        <p:txBody>
          <a:bodyPr/>
          <a:lstStyle/>
          <a:p>
            <a:pPr marL="0" indent="0">
              <a:buNone/>
            </a:pPr>
            <a:r>
              <a:rPr lang="en-US" altLang="zh-CN" sz="2400" b="1" dirty="0"/>
              <a:t>ADT </a:t>
            </a:r>
            <a:r>
              <a:rPr lang="en-US" altLang="zh-CN" sz="2400" dirty="0"/>
              <a:t>Queue </a:t>
            </a:r>
            <a:r>
              <a:rPr lang="en-US" altLang="zh-CN" sz="2400" b="1" dirty="0"/>
              <a:t>is</a:t>
            </a:r>
          </a:p>
          <a:p>
            <a:pPr marL="0" indent="0">
              <a:buNone/>
            </a:pPr>
            <a:endParaRPr lang="en-US" altLang="zh-CN" sz="2400" dirty="0"/>
          </a:p>
          <a:p>
            <a:pPr marL="0" indent="0">
              <a:buNone/>
            </a:pPr>
            <a:r>
              <a:rPr lang="en-US" altLang="zh-CN" sz="2400" b="1" dirty="0"/>
              <a:t>Operations</a:t>
            </a:r>
          </a:p>
          <a:p>
            <a:pPr marL="0" indent="0">
              <a:buNone/>
            </a:pPr>
            <a:endParaRPr lang="en-US" altLang="zh-CN" sz="2400" dirty="0"/>
          </a:p>
          <a:p>
            <a:pPr marL="0" indent="0">
              <a:buNone/>
            </a:pPr>
            <a:r>
              <a:rPr lang="en-US" altLang="zh-CN" sz="2400" dirty="0"/>
              <a:t>   Queue </a:t>
            </a:r>
            <a:r>
              <a:rPr lang="en-US" altLang="zh-CN" sz="2400" dirty="0" err="1"/>
              <a:t>createEmptyQueue</a:t>
            </a:r>
            <a:r>
              <a:rPr lang="en-US" altLang="zh-CN" sz="2400" dirty="0"/>
              <a:t> (void)</a:t>
            </a:r>
          </a:p>
          <a:p>
            <a:pPr marL="0" indent="0">
              <a:buNone/>
            </a:pPr>
            <a:r>
              <a:rPr lang="en-US" altLang="zh-CN" sz="2400" dirty="0"/>
              <a:t>   </a:t>
            </a:r>
            <a:r>
              <a:rPr lang="en-US" altLang="zh-CN" sz="2400" dirty="0" err="1"/>
              <a:t>int</a:t>
            </a:r>
            <a:r>
              <a:rPr lang="en-US" altLang="zh-CN" sz="2400" dirty="0"/>
              <a:t> </a:t>
            </a:r>
            <a:r>
              <a:rPr lang="en-US" altLang="zh-CN" sz="2400" dirty="0" err="1"/>
              <a:t>isEmptyQueue</a:t>
            </a:r>
            <a:r>
              <a:rPr lang="en-US" altLang="zh-CN" sz="2400" dirty="0"/>
              <a:t> ( Queue </a:t>
            </a:r>
            <a:r>
              <a:rPr lang="en-US" altLang="zh-CN" sz="2400" dirty="0" err="1"/>
              <a:t>qu</a:t>
            </a:r>
            <a:r>
              <a:rPr lang="en-US" altLang="zh-CN" sz="2400" dirty="0"/>
              <a:t> )</a:t>
            </a:r>
          </a:p>
          <a:p>
            <a:pPr marL="0" indent="0">
              <a:buNone/>
            </a:pPr>
            <a:r>
              <a:rPr lang="en-US" altLang="zh-CN" sz="2400" dirty="0"/>
              <a:t>   void enqueuer ( Queue </a:t>
            </a:r>
            <a:r>
              <a:rPr lang="en-US" altLang="zh-CN" sz="2400" dirty="0" err="1"/>
              <a:t>qu</a:t>
            </a:r>
            <a:r>
              <a:rPr lang="en-US" altLang="zh-CN" sz="2400" dirty="0"/>
              <a:t>, </a:t>
            </a:r>
            <a:r>
              <a:rPr lang="en-US" altLang="zh-CN" sz="2400" dirty="0" err="1"/>
              <a:t>DataType</a:t>
            </a:r>
            <a:r>
              <a:rPr lang="en-US" altLang="zh-CN" sz="2400" dirty="0"/>
              <a:t> x )</a:t>
            </a:r>
          </a:p>
          <a:p>
            <a:pPr marL="0" indent="0">
              <a:buNone/>
            </a:pPr>
            <a:r>
              <a:rPr lang="en-US" altLang="zh-CN" sz="2400" dirty="0"/>
              <a:t>   void dequeuer ( Queue </a:t>
            </a:r>
            <a:r>
              <a:rPr lang="en-US" altLang="zh-CN" sz="2400" dirty="0" err="1"/>
              <a:t>qu</a:t>
            </a:r>
            <a:r>
              <a:rPr lang="en-US" altLang="zh-CN" sz="2400" dirty="0"/>
              <a:t> )</a:t>
            </a:r>
          </a:p>
          <a:p>
            <a:pPr marL="0" indent="0">
              <a:buNone/>
            </a:pPr>
            <a:r>
              <a:rPr lang="en-US" altLang="zh-CN" sz="2400" dirty="0"/>
              <a:t>   </a:t>
            </a:r>
            <a:r>
              <a:rPr lang="en-US" altLang="zh-CN" sz="2400" dirty="0" err="1"/>
              <a:t>DataType</a:t>
            </a:r>
            <a:r>
              <a:rPr lang="en-US" altLang="zh-CN" sz="2400" dirty="0"/>
              <a:t> </a:t>
            </a:r>
            <a:r>
              <a:rPr lang="en-US" altLang="zh-CN" sz="2400" dirty="0" err="1"/>
              <a:t>frontQueue</a:t>
            </a:r>
            <a:r>
              <a:rPr lang="en-US" altLang="zh-CN" sz="2400" dirty="0"/>
              <a:t> ( Queue </a:t>
            </a:r>
            <a:r>
              <a:rPr lang="en-US" altLang="zh-CN" sz="2400" dirty="0" err="1"/>
              <a:t>qu</a:t>
            </a:r>
            <a:r>
              <a:rPr lang="en-US" altLang="zh-CN" sz="2400" dirty="0"/>
              <a:t> )</a:t>
            </a:r>
          </a:p>
          <a:p>
            <a:pPr marL="0" indent="0">
              <a:buNone/>
            </a:pPr>
            <a:endParaRPr lang="en-US" altLang="zh-CN" sz="2400" dirty="0"/>
          </a:p>
          <a:p>
            <a:pPr marL="0" indent="0">
              <a:buNone/>
            </a:pPr>
            <a:r>
              <a:rPr lang="en-US" altLang="zh-CN" sz="2400" b="1" dirty="0"/>
              <a:t>end ADT </a:t>
            </a:r>
            <a:r>
              <a:rPr lang="en-US" altLang="zh-CN" sz="2400" dirty="0"/>
              <a:t>Queue </a:t>
            </a:r>
          </a:p>
        </p:txBody>
      </p:sp>
    </p:spTree>
    <p:extLst>
      <p:ext uri="{BB962C8B-B14F-4D97-AF65-F5344CB8AC3E}">
        <p14:creationId xmlns:p14="http://schemas.microsoft.com/office/powerpoint/2010/main" val="341515209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3" name="内容占位符 2"/>
          <p:cNvSpPr>
            <a:spLocks noGrp="1"/>
          </p:cNvSpPr>
          <p:nvPr>
            <p:ph idx="1"/>
          </p:nvPr>
        </p:nvSpPr>
        <p:spPr>
          <a:xfrm>
            <a:off x="452354" y="1341438"/>
            <a:ext cx="8153400" cy="4784725"/>
          </a:xfrm>
        </p:spPr>
        <p:txBody>
          <a:bodyPr/>
          <a:lstStyle/>
          <a:p>
            <a:r>
              <a:rPr lang="zh-CN" altLang="en-US" dirty="0"/>
              <a:t>队列的顺序表示</a:t>
            </a:r>
            <a:endParaRPr lang="en-US" altLang="zh-CN" dirty="0"/>
          </a:p>
          <a:p>
            <a:r>
              <a:rPr lang="zh-CN" altLang="en-US" dirty="0"/>
              <a:t>队列的链接表示</a:t>
            </a:r>
            <a:endParaRPr lang="en-US" altLang="zh-CN" dirty="0"/>
          </a:p>
        </p:txBody>
      </p:sp>
    </p:spTree>
    <p:extLst>
      <p:ext uri="{BB962C8B-B14F-4D97-AF65-F5344CB8AC3E}">
        <p14:creationId xmlns:p14="http://schemas.microsoft.com/office/powerpoint/2010/main" val="22905096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队列的顺序表示</a:t>
            </a:r>
          </a:p>
        </p:txBody>
      </p:sp>
      <p:sp>
        <p:nvSpPr>
          <p:cNvPr id="3" name="内容占位符 2"/>
          <p:cNvSpPr>
            <a:spLocks noGrp="1"/>
          </p:cNvSpPr>
          <p:nvPr>
            <p:ph idx="1"/>
          </p:nvPr>
        </p:nvSpPr>
        <p:spPr>
          <a:xfrm>
            <a:off x="452354" y="1341438"/>
            <a:ext cx="8153400" cy="3515375"/>
          </a:xfrm>
        </p:spPr>
        <p:txBody>
          <a:bodyPr/>
          <a:lstStyle/>
          <a:p>
            <a:r>
              <a:rPr lang="zh-CN" altLang="en-US" dirty="0"/>
              <a:t>队列的顺序存储结构</a:t>
            </a:r>
          </a:p>
          <a:p>
            <a:pPr marL="0" indent="0">
              <a:buNone/>
            </a:pPr>
            <a:r>
              <a:rPr lang="en-US" altLang="zh-CN" dirty="0"/>
              <a:t>  </a:t>
            </a:r>
            <a:r>
              <a:rPr lang="en-US" altLang="zh-CN" sz="2400" dirty="0" err="1"/>
              <a:t>struct</a:t>
            </a:r>
            <a:r>
              <a:rPr lang="en-US" altLang="zh-CN" sz="2400" dirty="0"/>
              <a:t> </a:t>
            </a:r>
            <a:r>
              <a:rPr lang="en-US" altLang="zh-CN" sz="2400" dirty="0" err="1"/>
              <a:t>SeqQueue</a:t>
            </a:r>
            <a:r>
              <a:rPr lang="en-US" altLang="zh-CN" sz="2400" dirty="0"/>
              <a:t> {</a:t>
            </a:r>
          </a:p>
          <a:p>
            <a:pPr marL="0" indent="0">
              <a:buNone/>
            </a:pPr>
            <a:r>
              <a:rPr lang="en-US" altLang="zh-CN" sz="2400" dirty="0"/>
              <a:t>     </a:t>
            </a:r>
            <a:r>
              <a:rPr lang="en-US" altLang="zh-CN" sz="2400" dirty="0" err="1"/>
              <a:t>int</a:t>
            </a:r>
            <a:r>
              <a:rPr lang="en-US" altLang="zh-CN" sz="2400" dirty="0"/>
              <a:t> MAXNUM;</a:t>
            </a:r>
          </a:p>
          <a:p>
            <a:pPr marL="0" indent="0">
              <a:buNone/>
            </a:pPr>
            <a:r>
              <a:rPr lang="en-US" altLang="zh-CN" sz="2400" dirty="0"/>
              <a:t>     </a:t>
            </a:r>
            <a:r>
              <a:rPr lang="en-US" altLang="zh-CN" sz="2400" dirty="0" err="1"/>
              <a:t>int</a:t>
            </a:r>
            <a:r>
              <a:rPr lang="en-US" altLang="zh-CN" sz="2400" dirty="0"/>
              <a:t> front, rear;</a:t>
            </a:r>
          </a:p>
          <a:p>
            <a:pPr marL="0" indent="0">
              <a:buNone/>
            </a:pPr>
            <a:r>
              <a:rPr lang="en-US" altLang="zh-CN" sz="2400" dirty="0"/>
              <a:t>     </a:t>
            </a:r>
            <a:r>
              <a:rPr lang="en-US" altLang="zh-CN" sz="2400" dirty="0" err="1"/>
              <a:t>DataType</a:t>
            </a:r>
            <a:r>
              <a:rPr lang="en-US" altLang="zh-CN" sz="2400" dirty="0"/>
              <a:t> *element;</a:t>
            </a:r>
          </a:p>
          <a:p>
            <a:pPr marL="0" indent="0">
              <a:buNone/>
            </a:pPr>
            <a:r>
              <a:rPr lang="en-US" altLang="zh-CN" sz="2400" dirty="0"/>
              <a:t>  };</a:t>
            </a:r>
          </a:p>
          <a:p>
            <a:pPr marL="0" indent="0">
              <a:buNone/>
            </a:pPr>
            <a:r>
              <a:rPr lang="en-US" altLang="zh-CN" sz="2400" dirty="0" err="1"/>
              <a:t>typedef</a:t>
            </a:r>
            <a:r>
              <a:rPr lang="en-US" altLang="zh-CN" sz="2400" dirty="0"/>
              <a:t> </a:t>
            </a:r>
            <a:r>
              <a:rPr lang="en-US" altLang="zh-CN" sz="2400" dirty="0" err="1"/>
              <a:t>struct</a:t>
            </a:r>
            <a:r>
              <a:rPr lang="en-US" altLang="zh-CN" sz="2400" dirty="0"/>
              <a:t> </a:t>
            </a:r>
            <a:r>
              <a:rPr lang="en-US" altLang="zh-CN" sz="2400" dirty="0" err="1"/>
              <a:t>SeqQueue</a:t>
            </a:r>
            <a:r>
              <a:rPr lang="en-US" altLang="zh-CN" sz="2400" dirty="0"/>
              <a:t>* </a:t>
            </a:r>
            <a:r>
              <a:rPr lang="en-US" altLang="zh-CN" sz="2400" dirty="0" err="1"/>
              <a:t>PSeqQueue</a:t>
            </a:r>
            <a:r>
              <a:rPr lang="en-US" altLang="zh-CN" sz="2400" dirty="0"/>
              <a:t>;</a:t>
            </a:r>
          </a:p>
        </p:txBody>
      </p:sp>
      <p:sp>
        <p:nvSpPr>
          <p:cNvPr id="4" name="矩形 3"/>
          <p:cNvSpPr/>
          <p:nvPr/>
        </p:nvSpPr>
        <p:spPr>
          <a:xfrm>
            <a:off x="452354" y="5406047"/>
            <a:ext cx="7927148" cy="707886"/>
          </a:xfrm>
          <a:prstGeom prst="rect">
            <a:avLst/>
          </a:prstGeom>
          <a:solidFill>
            <a:srgbClr val="FFE697"/>
          </a:solidFill>
        </p:spPr>
        <p:txBody>
          <a:bodyPr wrap="square">
            <a:spAutoFit/>
          </a:bodyPr>
          <a:lstStyle/>
          <a:p>
            <a:pPr marL="0" indent="0">
              <a:buNone/>
            </a:pPr>
            <a:r>
              <a:rPr lang="zh-CN" altLang="en-US" sz="2000" dirty="0">
                <a:latin typeface="华文中宋" panose="02010600040101010101" pitchFamily="2" charset="-122"/>
                <a:ea typeface="华文中宋" panose="02010600040101010101" pitchFamily="2" charset="-122"/>
              </a:rPr>
              <a:t>备注：为了算法设计上的方便，</a:t>
            </a:r>
            <a:r>
              <a:rPr lang="en-US" altLang="zh-CN" sz="2000" dirty="0">
                <a:latin typeface="华文中宋" panose="02010600040101010101" pitchFamily="2" charset="-122"/>
                <a:ea typeface="华文中宋" panose="02010600040101010101" pitchFamily="2" charset="-122"/>
              </a:rPr>
              <a:t>front</a:t>
            </a:r>
            <a:r>
              <a:rPr lang="zh-CN" altLang="en-US" sz="2000" dirty="0">
                <a:latin typeface="华文中宋" panose="02010600040101010101" pitchFamily="2" charset="-122"/>
                <a:ea typeface="华文中宋" panose="02010600040101010101" pitchFamily="2" charset="-122"/>
              </a:rPr>
              <a:t>指向实际队头元素所在的位置，</a:t>
            </a:r>
            <a:r>
              <a:rPr lang="en-US" altLang="zh-CN" sz="2000" dirty="0">
                <a:latin typeface="华文中宋" panose="02010600040101010101" pitchFamily="2" charset="-122"/>
                <a:ea typeface="华文中宋" panose="02010600040101010101" pitchFamily="2" charset="-122"/>
              </a:rPr>
              <a:t>rear</a:t>
            </a:r>
            <a:r>
              <a:rPr lang="zh-CN" altLang="en-US" sz="2000" dirty="0">
                <a:latin typeface="华文中宋" panose="02010600040101010101" pitchFamily="2" charset="-122"/>
                <a:ea typeface="华文中宋" panose="02010600040101010101" pitchFamily="2" charset="-122"/>
              </a:rPr>
              <a:t>指向实际队尾元素所在位置的下一个位置。</a:t>
            </a:r>
            <a:endParaRPr lang="en-US" altLang="zh-CN"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02799801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bwMode="auto">
          <a:xfrm>
            <a:off x="2873678" y="5221181"/>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2" name="标题 1"/>
          <p:cNvSpPr>
            <a:spLocks noGrp="1"/>
          </p:cNvSpPr>
          <p:nvPr>
            <p:ph type="title"/>
          </p:nvPr>
        </p:nvSpPr>
        <p:spPr/>
        <p:txBody>
          <a:bodyPr/>
          <a:lstStyle/>
          <a:p>
            <a:r>
              <a:rPr lang="zh-CN" altLang="en-US" dirty="0"/>
              <a:t>队列</a:t>
            </a:r>
          </a:p>
        </p:txBody>
      </p:sp>
      <p:sp>
        <p:nvSpPr>
          <p:cNvPr id="3" name="内容占位符 2"/>
          <p:cNvSpPr>
            <a:spLocks noGrp="1"/>
          </p:cNvSpPr>
          <p:nvPr>
            <p:ph idx="1"/>
          </p:nvPr>
        </p:nvSpPr>
        <p:spPr>
          <a:xfrm>
            <a:off x="255396" y="1267553"/>
            <a:ext cx="8153400" cy="1882245"/>
          </a:xfrm>
        </p:spPr>
        <p:txBody>
          <a:bodyPr/>
          <a:lstStyle/>
          <a:p>
            <a:pPr marL="0" indent="0">
              <a:lnSpc>
                <a:spcPts val="2200"/>
              </a:lnSpc>
              <a:buNone/>
            </a:pPr>
            <a:r>
              <a:rPr lang="en-US" altLang="zh-CN" sz="1600" dirty="0" err="1"/>
              <a:t>PSeqQueue</a:t>
            </a:r>
            <a:r>
              <a:rPr lang="en-US" altLang="zh-CN" sz="1600" dirty="0"/>
              <a:t> </a:t>
            </a:r>
            <a:r>
              <a:rPr lang="en-US" altLang="zh-CN" sz="1600" dirty="0" err="1"/>
              <a:t>seqQueue</a:t>
            </a:r>
            <a:r>
              <a:rPr lang="en-US" altLang="zh-CN" sz="1600" dirty="0"/>
              <a:t>;</a:t>
            </a:r>
          </a:p>
          <a:p>
            <a:pPr marL="0" indent="0">
              <a:lnSpc>
                <a:spcPts val="2200"/>
              </a:lnSpc>
              <a:buNone/>
            </a:pPr>
            <a:r>
              <a:rPr lang="en-US" altLang="zh-CN" sz="1600" dirty="0" err="1"/>
              <a:t>seqQueue</a:t>
            </a:r>
            <a:r>
              <a:rPr lang="en-US" altLang="zh-CN" sz="1600" dirty="0"/>
              <a:t> = (</a:t>
            </a:r>
            <a:r>
              <a:rPr lang="en-US" altLang="zh-CN" sz="1600" dirty="0" err="1"/>
              <a:t>PSeqQueue</a:t>
            </a:r>
            <a:r>
              <a:rPr lang="en-US" altLang="zh-CN" sz="1600" dirty="0"/>
              <a:t>) </a:t>
            </a:r>
            <a:r>
              <a:rPr lang="en-US" altLang="zh-CN" sz="1600" dirty="0" err="1"/>
              <a:t>malloc</a:t>
            </a:r>
            <a:r>
              <a:rPr lang="en-US" altLang="zh-CN" sz="1600" dirty="0"/>
              <a:t> (</a:t>
            </a:r>
            <a:r>
              <a:rPr lang="en-US" altLang="zh-CN" sz="1600" dirty="0" err="1"/>
              <a:t>sizeof</a:t>
            </a:r>
            <a:r>
              <a:rPr lang="en-US" altLang="zh-CN" sz="1600" dirty="0"/>
              <a:t>(</a:t>
            </a:r>
            <a:r>
              <a:rPr lang="en-US" altLang="zh-CN" sz="1600" dirty="0" err="1"/>
              <a:t>Struct</a:t>
            </a:r>
            <a:r>
              <a:rPr lang="en-US" altLang="zh-CN" sz="1600" dirty="0"/>
              <a:t> </a:t>
            </a:r>
            <a:r>
              <a:rPr lang="en-US" altLang="zh-CN" sz="1600" dirty="0" err="1"/>
              <a:t>SeqQueue</a:t>
            </a:r>
            <a:r>
              <a:rPr lang="en-US" altLang="zh-CN" sz="1600" dirty="0"/>
              <a:t>));</a:t>
            </a:r>
          </a:p>
          <a:p>
            <a:pPr marL="0" indent="0">
              <a:lnSpc>
                <a:spcPts val="2200"/>
              </a:lnSpc>
              <a:buNone/>
            </a:pPr>
            <a:r>
              <a:rPr lang="en-US" altLang="zh-CN" sz="1600" dirty="0" err="1"/>
              <a:t>seqQueue</a:t>
            </a:r>
            <a:r>
              <a:rPr lang="en-US" altLang="zh-CN" sz="1600" dirty="0"/>
              <a:t>-&gt;MAXNUM=6;</a:t>
            </a:r>
          </a:p>
          <a:p>
            <a:pPr marL="0" indent="0">
              <a:lnSpc>
                <a:spcPts val="2200"/>
              </a:lnSpc>
              <a:buNone/>
            </a:pPr>
            <a:r>
              <a:rPr lang="en-US" altLang="zh-CN" sz="1600" dirty="0" err="1"/>
              <a:t>seqQueue</a:t>
            </a:r>
            <a:r>
              <a:rPr lang="en-US" altLang="zh-CN" sz="1600" dirty="0"/>
              <a:t>-&gt;element=(</a:t>
            </a:r>
            <a:r>
              <a:rPr lang="en-US" altLang="zh-CN" sz="1600" dirty="0" err="1"/>
              <a:t>DataType</a:t>
            </a:r>
            <a:r>
              <a:rPr lang="en-US" altLang="zh-CN" sz="1600" dirty="0"/>
              <a:t> *) malloc (</a:t>
            </a:r>
            <a:r>
              <a:rPr lang="en-US" altLang="zh-CN" sz="1600" dirty="0" err="1"/>
              <a:t>seqQueue</a:t>
            </a:r>
            <a:r>
              <a:rPr lang="en-US" altLang="zh-CN" sz="1600" dirty="0"/>
              <a:t>-&gt;MAXNUM*</a:t>
            </a:r>
            <a:r>
              <a:rPr lang="en-US" altLang="zh-CN" sz="1600" dirty="0" err="1"/>
              <a:t>sizeo</a:t>
            </a:r>
            <a:r>
              <a:rPr lang="en-US" altLang="zh-CN" sz="1600" dirty="0"/>
              <a:t>(</a:t>
            </a:r>
            <a:r>
              <a:rPr lang="en-US" altLang="zh-CN" sz="1600" dirty="0" err="1"/>
              <a:t>DataType</a:t>
            </a:r>
            <a:r>
              <a:rPr lang="en-US" altLang="zh-CN" sz="1600" dirty="0"/>
              <a:t>));</a:t>
            </a:r>
          </a:p>
          <a:p>
            <a:pPr marL="0" indent="0">
              <a:lnSpc>
                <a:spcPts val="2200"/>
              </a:lnSpc>
              <a:buNone/>
            </a:pPr>
            <a:r>
              <a:rPr lang="en-US" altLang="zh-CN" sz="1600" dirty="0" err="1"/>
              <a:t>seqQueue</a:t>
            </a:r>
            <a:r>
              <a:rPr lang="en-US" altLang="zh-CN" sz="1600" dirty="0"/>
              <a:t>-&gt;front=</a:t>
            </a:r>
            <a:r>
              <a:rPr lang="en-US" altLang="zh-CN" sz="1600" dirty="0" err="1"/>
              <a:t>seqQueue</a:t>
            </a:r>
            <a:r>
              <a:rPr lang="en-US" altLang="zh-CN" sz="1600" dirty="0"/>
              <a:t>-&gt;rear=0;</a:t>
            </a:r>
          </a:p>
        </p:txBody>
      </p:sp>
      <p:sp>
        <p:nvSpPr>
          <p:cNvPr id="4" name="文本框 3"/>
          <p:cNvSpPr txBox="1"/>
          <p:nvPr/>
        </p:nvSpPr>
        <p:spPr>
          <a:xfrm>
            <a:off x="7840883" y="2951685"/>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队尾</a:t>
            </a:r>
          </a:p>
        </p:txBody>
      </p:sp>
      <p:sp>
        <p:nvSpPr>
          <p:cNvPr id="5" name="文本框 4"/>
          <p:cNvSpPr txBox="1"/>
          <p:nvPr/>
        </p:nvSpPr>
        <p:spPr>
          <a:xfrm>
            <a:off x="7854234" y="5673915"/>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队头</a:t>
            </a:r>
          </a:p>
        </p:txBody>
      </p:sp>
      <p:sp>
        <p:nvSpPr>
          <p:cNvPr id="6" name="矩形 5"/>
          <p:cNvSpPr/>
          <p:nvPr/>
        </p:nvSpPr>
        <p:spPr bwMode="auto">
          <a:xfrm>
            <a:off x="6010034" y="5585123"/>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6010034" y="5055589"/>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8" name="矩形 7"/>
          <p:cNvSpPr/>
          <p:nvPr/>
        </p:nvSpPr>
        <p:spPr bwMode="auto">
          <a:xfrm>
            <a:off x="6010034" y="4519950"/>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9" name="矩形 8"/>
          <p:cNvSpPr/>
          <p:nvPr/>
        </p:nvSpPr>
        <p:spPr bwMode="auto">
          <a:xfrm>
            <a:off x="6010034" y="399041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0" name="矩形 9"/>
          <p:cNvSpPr/>
          <p:nvPr/>
        </p:nvSpPr>
        <p:spPr bwMode="auto">
          <a:xfrm>
            <a:off x="6010034" y="3464776"/>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1" name="矩形 10"/>
          <p:cNvSpPr/>
          <p:nvPr/>
        </p:nvSpPr>
        <p:spPr bwMode="auto">
          <a:xfrm>
            <a:off x="6010034" y="2935242"/>
            <a:ext cx="1730156"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2873678" y="4695300"/>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rear=0</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2873678" y="4169419"/>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front=0</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873678" y="3634577"/>
            <a:ext cx="1828237"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9600" y="4225465"/>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432498" y="3729543"/>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17" name="直接连接符 16"/>
          <p:cNvCxnSpPr/>
          <p:nvPr/>
        </p:nvCxnSpPr>
        <p:spPr bwMode="auto">
          <a:xfrm>
            <a:off x="1259174" y="4549930"/>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连接符 17"/>
          <p:cNvCxnSpPr/>
          <p:nvPr/>
        </p:nvCxnSpPr>
        <p:spPr bwMode="auto">
          <a:xfrm flipV="1">
            <a:off x="2083633" y="3877508"/>
            <a:ext cx="0" cy="6724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连接符 18"/>
          <p:cNvCxnSpPr>
            <a:endCxn id="14" idx="1"/>
          </p:cNvCxnSpPr>
          <p:nvPr/>
        </p:nvCxnSpPr>
        <p:spPr bwMode="auto">
          <a:xfrm>
            <a:off x="2083633" y="3897517"/>
            <a:ext cx="790045"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5634263" y="5690140"/>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5634263" y="5151125"/>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5634263" y="461210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634263" y="4073091"/>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5634263" y="3534074"/>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5634263" y="2995057"/>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a:off x="4151755" y="5484121"/>
            <a:ext cx="824459"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p:nvPr/>
        </p:nvCxnSpPr>
        <p:spPr bwMode="auto">
          <a:xfrm flipV="1">
            <a:off x="4990808" y="5481316"/>
            <a:ext cx="0" cy="42857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4990808" y="5909889"/>
            <a:ext cx="628007"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4961477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81350" cy="461665"/>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栈的实现</a:t>
            </a:r>
            <a:endParaRPr lang="zh-CN" altLang="en-US" dirty="0">
              <a:solidFill>
                <a:srgbClr val="555555"/>
              </a:solidFill>
              <a:latin typeface="黑体" pitchFamily="49" charset="-122"/>
              <a:ea typeface="黑体" pitchFamily="49" charset="-122"/>
            </a:endParaRP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队列的应用</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队列及其实现</a:t>
              </a: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60" cy="252"/>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栈的应用</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784225"/>
            <a:chOff x="0" y="0"/>
            <a:chExt cx="2976" cy="432"/>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342" cy="254"/>
            </a:xfrm>
            <a:prstGeom prst="rect">
              <a:avLst/>
            </a:prstGeom>
            <a:noFill/>
            <a:ln w="9525">
              <a:noFill/>
              <a:miter lim="800000"/>
              <a:headEnd/>
              <a:tailEnd/>
            </a:ln>
          </p:spPr>
          <p:txBody>
            <a:bodyPr wrap="square">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 </a:t>
              </a:r>
              <a:r>
                <a:rPr lang="zh-CN" altLang="en-US" sz="2400" dirty="0">
                  <a:solidFill>
                    <a:srgbClr val="FF0000"/>
                  </a:solidFill>
                  <a:latin typeface="黑体" pitchFamily="49" charset="-122"/>
                  <a:ea typeface="黑体" pitchFamily="49" charset="-122"/>
                  <a:sym typeface="微软雅黑" pitchFamily="34" charset="-122"/>
                </a:rPr>
                <a:t>栈的定义与抽象数据类型</a:t>
              </a:r>
              <a:endParaRPr lang="zh-CN" altLang="en-US" dirty="0">
                <a:solidFill>
                  <a:srgbClr val="FF0000"/>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100499453"/>
      </p:ext>
    </p:extLst>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3" name="内容占位符 2"/>
          <p:cNvSpPr>
            <a:spLocks noGrp="1"/>
          </p:cNvSpPr>
          <p:nvPr>
            <p:ph idx="1"/>
          </p:nvPr>
        </p:nvSpPr>
        <p:spPr>
          <a:xfrm>
            <a:off x="452354" y="1341438"/>
            <a:ext cx="8539246" cy="4784725"/>
          </a:xfrm>
        </p:spPr>
        <p:txBody>
          <a:bodyPr/>
          <a:lstStyle/>
          <a:p>
            <a:r>
              <a:rPr lang="zh-CN" altLang="en-US" dirty="0"/>
              <a:t>若</a:t>
            </a:r>
            <a:r>
              <a:rPr lang="en-US" altLang="zh-CN" dirty="0" err="1"/>
              <a:t>paqu</a:t>
            </a:r>
            <a:r>
              <a:rPr lang="zh-CN" altLang="en-US" dirty="0"/>
              <a:t>是</a:t>
            </a:r>
            <a:r>
              <a:rPr lang="en-US" altLang="zh-CN" dirty="0" err="1"/>
              <a:t>PSeqQueue</a:t>
            </a:r>
            <a:r>
              <a:rPr lang="zh-CN" altLang="en-US" dirty="0"/>
              <a:t>类型的变量</a:t>
            </a:r>
          </a:p>
          <a:p>
            <a:pPr lvl="1"/>
            <a:r>
              <a:rPr lang="en-US" altLang="zh-CN" dirty="0" err="1"/>
              <a:t>paqu</a:t>
            </a:r>
            <a:r>
              <a:rPr lang="en-US" altLang="zh-CN" dirty="0"/>
              <a:t>-&gt;front</a:t>
            </a:r>
            <a:r>
              <a:rPr lang="zh-CN" altLang="en-US" dirty="0"/>
              <a:t>存放即将要被删除的元素的下标</a:t>
            </a:r>
            <a:endParaRPr lang="en-US" altLang="zh-CN" dirty="0"/>
          </a:p>
          <a:p>
            <a:pPr lvl="1"/>
            <a:r>
              <a:rPr lang="en-US" altLang="zh-CN" dirty="0" err="1"/>
              <a:t>paqu</a:t>
            </a:r>
            <a:r>
              <a:rPr lang="en-US" altLang="zh-CN" dirty="0"/>
              <a:t>-&gt;rear</a:t>
            </a:r>
            <a:r>
              <a:rPr lang="zh-CN" altLang="en-US" dirty="0"/>
              <a:t>存放即将要被插入的元素的下标</a:t>
            </a:r>
            <a:endParaRPr lang="en-US" altLang="zh-CN" dirty="0"/>
          </a:p>
          <a:p>
            <a:pPr lvl="1"/>
            <a:r>
              <a:rPr lang="en-US" altLang="zh-CN" dirty="0" err="1"/>
              <a:t>paqu</a:t>
            </a:r>
            <a:r>
              <a:rPr lang="en-US" altLang="zh-CN" dirty="0"/>
              <a:t>-&gt;element[</a:t>
            </a:r>
            <a:r>
              <a:rPr lang="en-US" altLang="zh-CN" dirty="0" err="1"/>
              <a:t>paqu</a:t>
            </a:r>
            <a:r>
              <a:rPr lang="en-US" altLang="zh-CN" dirty="0"/>
              <a:t>-&gt;front]</a:t>
            </a:r>
            <a:r>
              <a:rPr lang="zh-CN" altLang="en-US" dirty="0"/>
              <a:t>表示当前队列头部的元素</a:t>
            </a:r>
          </a:p>
          <a:p>
            <a:pPr lvl="1"/>
            <a:r>
              <a:rPr lang="en-US" altLang="zh-CN" dirty="0" err="1"/>
              <a:t>paqu</a:t>
            </a:r>
            <a:r>
              <a:rPr lang="en-US" altLang="zh-CN" dirty="0"/>
              <a:t>-&gt; element[</a:t>
            </a:r>
            <a:r>
              <a:rPr lang="en-US" altLang="zh-CN" dirty="0" err="1"/>
              <a:t>paqu</a:t>
            </a:r>
            <a:r>
              <a:rPr lang="en-US" altLang="zh-CN" dirty="0"/>
              <a:t>-&gt;rear]</a:t>
            </a:r>
            <a:r>
              <a:rPr lang="zh-CN" altLang="en-US" dirty="0"/>
              <a:t>表示当前队列尾部的（即将要插入的元素）位置</a:t>
            </a:r>
          </a:p>
          <a:p>
            <a:pPr lvl="1"/>
            <a:r>
              <a:rPr lang="zh-CN" altLang="en-US" dirty="0"/>
              <a:t>当前队列中元素的个数</a:t>
            </a:r>
            <a:r>
              <a:rPr lang="en-US" altLang="zh-CN" dirty="0"/>
              <a:t>=</a:t>
            </a:r>
            <a:r>
              <a:rPr lang="en-US" altLang="zh-CN" dirty="0" err="1"/>
              <a:t>paqu</a:t>
            </a:r>
            <a:r>
              <a:rPr lang="en-US" altLang="zh-CN" dirty="0"/>
              <a:t>-&gt;rear -</a:t>
            </a:r>
            <a:r>
              <a:rPr lang="en-US" altLang="zh-CN" dirty="0" err="1"/>
              <a:t>paqu</a:t>
            </a:r>
            <a:r>
              <a:rPr lang="en-US" altLang="zh-CN" dirty="0"/>
              <a:t>-&gt;front</a:t>
            </a:r>
            <a:endParaRPr lang="zh-CN" altLang="en-US" dirty="0"/>
          </a:p>
          <a:p>
            <a:pPr lvl="1"/>
            <a:r>
              <a:rPr lang="zh-CN" altLang="en-US" dirty="0"/>
              <a:t>当</a:t>
            </a:r>
            <a:r>
              <a:rPr lang="en-US" altLang="zh-CN" dirty="0" err="1"/>
              <a:t>paqu</a:t>
            </a:r>
            <a:r>
              <a:rPr lang="en-US" altLang="zh-CN" dirty="0"/>
              <a:t>-&gt;rear == </a:t>
            </a:r>
            <a:r>
              <a:rPr lang="en-US" altLang="zh-CN" dirty="0" err="1"/>
              <a:t>paqu</a:t>
            </a:r>
            <a:r>
              <a:rPr lang="en-US" altLang="zh-CN" dirty="0"/>
              <a:t>-&gt;front</a:t>
            </a:r>
            <a:r>
              <a:rPr lang="zh-CN" altLang="en-US" dirty="0"/>
              <a:t>时，元素的个数为</a:t>
            </a:r>
            <a:r>
              <a:rPr lang="en-US" altLang="zh-CN" dirty="0"/>
              <a:t>0</a:t>
            </a:r>
            <a:r>
              <a:rPr lang="zh-CN" altLang="en-US" dirty="0"/>
              <a:t>，即为空队列</a:t>
            </a:r>
          </a:p>
          <a:p>
            <a:endParaRPr lang="en-US" altLang="zh-CN" dirty="0"/>
          </a:p>
        </p:txBody>
      </p:sp>
    </p:spTree>
    <p:extLst>
      <p:ext uri="{BB962C8B-B14F-4D97-AF65-F5344CB8AC3E}">
        <p14:creationId xmlns:p14="http://schemas.microsoft.com/office/powerpoint/2010/main" val="133279510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4" name="矩形 3"/>
          <p:cNvSpPr/>
          <p:nvPr/>
        </p:nvSpPr>
        <p:spPr bwMode="auto">
          <a:xfrm>
            <a:off x="3631240" y="2860567"/>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5" name="文本框 4"/>
          <p:cNvSpPr txBox="1"/>
          <p:nvPr/>
        </p:nvSpPr>
        <p:spPr>
          <a:xfrm>
            <a:off x="7723021" y="4460442"/>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队尾</a:t>
            </a:r>
          </a:p>
        </p:txBody>
      </p:sp>
      <p:sp>
        <p:nvSpPr>
          <p:cNvPr id="6" name="文本框 5"/>
          <p:cNvSpPr txBox="1"/>
          <p:nvPr/>
        </p:nvSpPr>
        <p:spPr>
          <a:xfrm>
            <a:off x="796984" y="4445629"/>
            <a:ext cx="856929"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队头</a:t>
            </a:r>
          </a:p>
        </p:txBody>
      </p:sp>
      <p:sp>
        <p:nvSpPr>
          <p:cNvPr id="7" name="矩形 6"/>
          <p:cNvSpPr/>
          <p:nvPr/>
        </p:nvSpPr>
        <p:spPr bwMode="auto">
          <a:xfrm>
            <a:off x="6591111" y="4445629"/>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5611498" y="4445629"/>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9" name="矩形 8"/>
          <p:cNvSpPr/>
          <p:nvPr/>
        </p:nvSpPr>
        <p:spPr bwMode="auto">
          <a:xfrm>
            <a:off x="4631884" y="4445629"/>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0" name="矩形 9"/>
          <p:cNvSpPr/>
          <p:nvPr/>
        </p:nvSpPr>
        <p:spPr bwMode="auto">
          <a:xfrm>
            <a:off x="3652270" y="4445629"/>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1" name="矩形 10"/>
          <p:cNvSpPr/>
          <p:nvPr/>
        </p:nvSpPr>
        <p:spPr bwMode="auto">
          <a:xfrm>
            <a:off x="2672656" y="4445629"/>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6722382" y="2860567"/>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rear=0</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5176811" y="2860566"/>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front=0</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055584" y="2855394"/>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561975" y="2791938"/>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384873" y="2309488"/>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19" name="直接连接符 18"/>
          <p:cNvCxnSpPr>
            <a:endCxn id="14" idx="1"/>
          </p:cNvCxnSpPr>
          <p:nvPr/>
        </p:nvCxnSpPr>
        <p:spPr bwMode="auto">
          <a:xfrm>
            <a:off x="1265538" y="3118334"/>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1861937" y="496787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2899887" y="496787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3937837" y="496787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4975787" y="496787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6013737" y="496787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7051687" y="4967878"/>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flipH="1">
            <a:off x="4043471" y="3223106"/>
            <a:ext cx="5719" cy="4355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stCxn id="6" idx="0"/>
          </p:cNvCxnSpPr>
          <p:nvPr/>
        </p:nvCxnSpPr>
        <p:spPr bwMode="auto">
          <a:xfrm flipH="1" flipV="1">
            <a:off x="1225448" y="3626046"/>
            <a:ext cx="1" cy="819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1248235" y="4416201"/>
            <a:ext cx="444807" cy="4424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矩形 28"/>
          <p:cNvSpPr/>
          <p:nvPr/>
        </p:nvSpPr>
        <p:spPr bwMode="auto">
          <a:xfrm>
            <a:off x="1693042" y="4445629"/>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31" name="直接连接符 30"/>
          <p:cNvCxnSpPr/>
          <p:nvPr/>
        </p:nvCxnSpPr>
        <p:spPr bwMode="auto">
          <a:xfrm>
            <a:off x="1225448" y="3646777"/>
            <a:ext cx="2818023"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3" name="直接连接符 42"/>
          <p:cNvCxnSpPr>
            <a:stCxn id="13" idx="2"/>
          </p:cNvCxnSpPr>
          <p:nvPr/>
        </p:nvCxnSpPr>
        <p:spPr bwMode="auto">
          <a:xfrm flipH="1">
            <a:off x="1861937" y="3386447"/>
            <a:ext cx="4102702" cy="102759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直接连接符 45"/>
          <p:cNvCxnSpPr>
            <a:endCxn id="29" idx="0"/>
          </p:cNvCxnSpPr>
          <p:nvPr/>
        </p:nvCxnSpPr>
        <p:spPr bwMode="auto">
          <a:xfrm flipH="1">
            <a:off x="2183598" y="3325854"/>
            <a:ext cx="5390621" cy="1119775"/>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文本框 47"/>
          <p:cNvSpPr txBox="1"/>
          <p:nvPr/>
        </p:nvSpPr>
        <p:spPr>
          <a:xfrm>
            <a:off x="1935767" y="5473225"/>
            <a:ext cx="5392234" cy="10686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r>
              <a:rPr lang="en-US" altLang="zh-CN" sz="2000" dirty="0"/>
              <a:t>-&gt;front==</a:t>
            </a:r>
            <a:r>
              <a:rPr lang="en-US" altLang="zh-CN" sz="2000" dirty="0" err="1"/>
              <a:t>seqQueue</a:t>
            </a:r>
            <a:r>
              <a:rPr lang="en-US" altLang="zh-CN" sz="2000" dirty="0"/>
              <a:t>-&gt;rear</a:t>
            </a:r>
          </a:p>
          <a:p>
            <a:pPr marL="0" indent="0">
              <a:buNone/>
            </a:pPr>
            <a:r>
              <a:rPr lang="en-US" altLang="zh-CN" sz="2000" dirty="0" err="1"/>
              <a:t>seqQueue</a:t>
            </a:r>
            <a:r>
              <a:rPr lang="en-US" altLang="zh-CN" sz="2000" dirty="0"/>
              <a:t>-&gt;q[</a:t>
            </a:r>
            <a:r>
              <a:rPr lang="en-US" altLang="zh-CN" sz="2000" dirty="0" err="1"/>
              <a:t>seqQueue</a:t>
            </a:r>
            <a:r>
              <a:rPr lang="en-US" altLang="zh-CN" sz="2000" dirty="0"/>
              <a:t>-&gt;front]</a:t>
            </a:r>
            <a:endParaRPr lang="zh-CN" altLang="en-US" sz="2000" dirty="0"/>
          </a:p>
        </p:txBody>
      </p:sp>
      <p:sp>
        <p:nvSpPr>
          <p:cNvPr id="49" name="内容占位符 2"/>
          <p:cNvSpPr>
            <a:spLocks noGrp="1"/>
          </p:cNvSpPr>
          <p:nvPr>
            <p:ph idx="1"/>
          </p:nvPr>
        </p:nvSpPr>
        <p:spPr>
          <a:xfrm>
            <a:off x="452354" y="1341439"/>
            <a:ext cx="8153400" cy="631152"/>
          </a:xfrm>
        </p:spPr>
        <p:txBody>
          <a:bodyPr/>
          <a:lstStyle/>
          <a:p>
            <a:r>
              <a:rPr lang="zh-CN" altLang="en-US" dirty="0"/>
              <a:t>队列创建与初始化</a:t>
            </a:r>
            <a:endParaRPr lang="en-US" altLang="zh-CN" dirty="0"/>
          </a:p>
        </p:txBody>
      </p:sp>
    </p:spTree>
    <p:extLst>
      <p:ext uri="{BB962C8B-B14F-4D97-AF65-F5344CB8AC3E}">
        <p14:creationId xmlns:p14="http://schemas.microsoft.com/office/powerpoint/2010/main" val="327412083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4" name="矩形 3"/>
          <p:cNvSpPr/>
          <p:nvPr/>
        </p:nvSpPr>
        <p:spPr bwMode="auto">
          <a:xfrm>
            <a:off x="3839043" y="2600931"/>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5" name="文本框 4"/>
          <p:cNvSpPr txBox="1"/>
          <p:nvPr/>
        </p:nvSpPr>
        <p:spPr>
          <a:xfrm>
            <a:off x="7930824" y="4200806"/>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队尾</a:t>
            </a:r>
          </a:p>
        </p:txBody>
      </p:sp>
      <p:sp>
        <p:nvSpPr>
          <p:cNvPr id="6" name="文本框 5"/>
          <p:cNvSpPr txBox="1"/>
          <p:nvPr/>
        </p:nvSpPr>
        <p:spPr>
          <a:xfrm>
            <a:off x="1004787" y="4185993"/>
            <a:ext cx="856929"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队头</a:t>
            </a:r>
          </a:p>
        </p:txBody>
      </p:sp>
      <p:sp>
        <p:nvSpPr>
          <p:cNvPr id="7" name="矩形 6"/>
          <p:cNvSpPr/>
          <p:nvPr/>
        </p:nvSpPr>
        <p:spPr bwMode="auto">
          <a:xfrm>
            <a:off x="6798914" y="4185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5819301" y="4185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9" name="矩形 8"/>
          <p:cNvSpPr/>
          <p:nvPr/>
        </p:nvSpPr>
        <p:spPr bwMode="auto">
          <a:xfrm>
            <a:off x="4839687" y="4185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0" name="矩形 9"/>
          <p:cNvSpPr/>
          <p:nvPr/>
        </p:nvSpPr>
        <p:spPr bwMode="auto">
          <a:xfrm>
            <a:off x="3860073" y="4185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1" name="矩形 10"/>
          <p:cNvSpPr/>
          <p:nvPr/>
        </p:nvSpPr>
        <p:spPr bwMode="auto">
          <a:xfrm>
            <a:off x="2880459" y="4185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2" name="矩形 11"/>
          <p:cNvSpPr/>
          <p:nvPr/>
        </p:nvSpPr>
        <p:spPr bwMode="auto">
          <a:xfrm>
            <a:off x="6930185" y="2600931"/>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rear=1</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5384614" y="2600930"/>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front=0</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263387" y="2610748"/>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769778" y="2532302"/>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592676" y="2049852"/>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19" name="直接连接符 18"/>
          <p:cNvCxnSpPr>
            <a:endCxn id="14" idx="1"/>
          </p:cNvCxnSpPr>
          <p:nvPr/>
        </p:nvCxnSpPr>
        <p:spPr bwMode="auto">
          <a:xfrm>
            <a:off x="1473341" y="2873688"/>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2069740" y="4708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3107690" y="4708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4145640" y="4708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183590" y="4708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6221540" y="4708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7259490" y="4708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flipH="1">
            <a:off x="4251274" y="2963470"/>
            <a:ext cx="5719" cy="4355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stCxn id="6" idx="0"/>
          </p:cNvCxnSpPr>
          <p:nvPr/>
        </p:nvCxnSpPr>
        <p:spPr bwMode="auto">
          <a:xfrm flipH="1" flipV="1">
            <a:off x="1433251" y="3366410"/>
            <a:ext cx="1" cy="819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1456038" y="4156565"/>
            <a:ext cx="444807" cy="4424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矩形 28"/>
          <p:cNvSpPr/>
          <p:nvPr/>
        </p:nvSpPr>
        <p:spPr bwMode="auto">
          <a:xfrm>
            <a:off x="1900845" y="4185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cxnSp>
        <p:nvCxnSpPr>
          <p:cNvPr id="31" name="直接连接符 30"/>
          <p:cNvCxnSpPr/>
          <p:nvPr/>
        </p:nvCxnSpPr>
        <p:spPr bwMode="auto">
          <a:xfrm>
            <a:off x="1433251" y="3387141"/>
            <a:ext cx="2818023"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3" name="直接连接符 42"/>
          <p:cNvCxnSpPr>
            <a:stCxn id="13" idx="2"/>
          </p:cNvCxnSpPr>
          <p:nvPr/>
        </p:nvCxnSpPr>
        <p:spPr bwMode="auto">
          <a:xfrm flipH="1">
            <a:off x="2069740" y="3126811"/>
            <a:ext cx="4102702" cy="102759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直接连接符 45"/>
          <p:cNvCxnSpPr/>
          <p:nvPr/>
        </p:nvCxnSpPr>
        <p:spPr bwMode="auto">
          <a:xfrm flipH="1">
            <a:off x="3271357" y="3066218"/>
            <a:ext cx="4510666" cy="108819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文本框 47"/>
          <p:cNvSpPr txBox="1"/>
          <p:nvPr/>
        </p:nvSpPr>
        <p:spPr>
          <a:xfrm>
            <a:off x="1776857" y="5245174"/>
            <a:ext cx="5392234" cy="10686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r>
              <a:rPr lang="en-US" altLang="zh-CN" sz="2000" dirty="0"/>
              <a:t>-&gt;q[</a:t>
            </a:r>
            <a:r>
              <a:rPr lang="en-US" altLang="zh-CN" sz="2000" dirty="0" err="1"/>
              <a:t>seqQueue</a:t>
            </a:r>
            <a:r>
              <a:rPr lang="en-US" altLang="zh-CN" sz="2000" dirty="0"/>
              <a:t>-&gt;rear]=x;</a:t>
            </a:r>
            <a:endParaRPr lang="zh-CN" altLang="en-US" sz="2000" dirty="0"/>
          </a:p>
          <a:p>
            <a:pPr marL="0" indent="0">
              <a:buNone/>
            </a:pPr>
            <a:r>
              <a:rPr lang="en-US" altLang="zh-CN" sz="2000" dirty="0" err="1"/>
              <a:t>seqQueue</a:t>
            </a:r>
            <a:r>
              <a:rPr lang="en-US" altLang="zh-CN" sz="2000" dirty="0"/>
              <a:t>-&gt;rear++;</a:t>
            </a:r>
          </a:p>
        </p:txBody>
      </p:sp>
      <p:sp>
        <p:nvSpPr>
          <p:cNvPr id="32" name="内容占位符 2"/>
          <p:cNvSpPr>
            <a:spLocks noGrp="1"/>
          </p:cNvSpPr>
          <p:nvPr>
            <p:ph idx="1"/>
          </p:nvPr>
        </p:nvSpPr>
        <p:spPr>
          <a:xfrm>
            <a:off x="452354" y="1341439"/>
            <a:ext cx="8153400" cy="631152"/>
          </a:xfrm>
        </p:spPr>
        <p:txBody>
          <a:bodyPr/>
          <a:lstStyle/>
          <a:p>
            <a:r>
              <a:rPr lang="en-US" altLang="zh-CN" dirty="0"/>
              <a:t>A</a:t>
            </a:r>
            <a:r>
              <a:rPr lang="zh-CN" altLang="en-US" dirty="0"/>
              <a:t>入队列</a:t>
            </a:r>
            <a:endParaRPr lang="en-US" altLang="zh-CN" dirty="0"/>
          </a:p>
        </p:txBody>
      </p:sp>
    </p:spTree>
    <p:extLst>
      <p:ext uri="{BB962C8B-B14F-4D97-AF65-F5344CB8AC3E}">
        <p14:creationId xmlns:p14="http://schemas.microsoft.com/office/powerpoint/2010/main" val="221941167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4" name="矩形 3"/>
          <p:cNvSpPr/>
          <p:nvPr/>
        </p:nvSpPr>
        <p:spPr bwMode="auto">
          <a:xfrm>
            <a:off x="3809102" y="2457931"/>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5" name="文本框 4"/>
          <p:cNvSpPr txBox="1"/>
          <p:nvPr/>
        </p:nvSpPr>
        <p:spPr>
          <a:xfrm>
            <a:off x="7900883" y="4057806"/>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队尾</a:t>
            </a:r>
          </a:p>
        </p:txBody>
      </p:sp>
      <p:sp>
        <p:nvSpPr>
          <p:cNvPr id="6" name="文本框 5"/>
          <p:cNvSpPr txBox="1"/>
          <p:nvPr/>
        </p:nvSpPr>
        <p:spPr>
          <a:xfrm>
            <a:off x="974846" y="4042993"/>
            <a:ext cx="856929"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队头</a:t>
            </a:r>
          </a:p>
        </p:txBody>
      </p:sp>
      <p:sp>
        <p:nvSpPr>
          <p:cNvPr id="7" name="矩形 6"/>
          <p:cNvSpPr/>
          <p:nvPr/>
        </p:nvSpPr>
        <p:spPr bwMode="auto">
          <a:xfrm>
            <a:off x="6768973" y="4042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5789360" y="4042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9" name="矩形 8"/>
          <p:cNvSpPr/>
          <p:nvPr/>
        </p:nvSpPr>
        <p:spPr bwMode="auto">
          <a:xfrm>
            <a:off x="4809746" y="4042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0" name="矩形 9"/>
          <p:cNvSpPr/>
          <p:nvPr/>
        </p:nvSpPr>
        <p:spPr bwMode="auto">
          <a:xfrm>
            <a:off x="3830132" y="4042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2850518" y="4042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12" name="矩形 11"/>
          <p:cNvSpPr/>
          <p:nvPr/>
        </p:nvSpPr>
        <p:spPr bwMode="auto">
          <a:xfrm>
            <a:off x="6900244" y="2457931"/>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rear=3</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5354673" y="2457930"/>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front=0</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233446" y="2452758"/>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739837" y="2389302"/>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548601" y="1874173"/>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a:t>seqQueue</a:t>
            </a:r>
            <a:endParaRPr lang="zh-CN" altLang="en-US" sz="2000" dirty="0"/>
          </a:p>
        </p:txBody>
      </p:sp>
      <p:cxnSp>
        <p:nvCxnSpPr>
          <p:cNvPr id="19" name="直接连接符 18"/>
          <p:cNvCxnSpPr>
            <a:endCxn id="14" idx="1"/>
          </p:cNvCxnSpPr>
          <p:nvPr/>
        </p:nvCxnSpPr>
        <p:spPr bwMode="auto">
          <a:xfrm>
            <a:off x="1443400" y="2715698"/>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2039799" y="4565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3077749" y="4565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4115699" y="4565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153649" y="4565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6191599" y="4565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7229549" y="4565242"/>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flipH="1">
            <a:off x="4221333" y="2820470"/>
            <a:ext cx="5719" cy="4355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stCxn id="6" idx="0"/>
          </p:cNvCxnSpPr>
          <p:nvPr/>
        </p:nvCxnSpPr>
        <p:spPr bwMode="auto">
          <a:xfrm flipH="1" flipV="1">
            <a:off x="1403310" y="3223410"/>
            <a:ext cx="1" cy="819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1426097" y="4013565"/>
            <a:ext cx="444807" cy="4424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矩形 28"/>
          <p:cNvSpPr/>
          <p:nvPr/>
        </p:nvSpPr>
        <p:spPr bwMode="auto">
          <a:xfrm>
            <a:off x="1870904" y="4042993"/>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A</a:t>
            </a:r>
            <a:endParaRPr lang="zh-CN" altLang="en-US" dirty="0">
              <a:latin typeface="华文中宋" panose="02010600040101010101" pitchFamily="2" charset="-122"/>
              <a:ea typeface="华文中宋" panose="02010600040101010101" pitchFamily="2" charset="-122"/>
            </a:endParaRPr>
          </a:p>
        </p:txBody>
      </p:sp>
      <p:cxnSp>
        <p:nvCxnSpPr>
          <p:cNvPr id="31" name="直接连接符 30"/>
          <p:cNvCxnSpPr/>
          <p:nvPr/>
        </p:nvCxnSpPr>
        <p:spPr bwMode="auto">
          <a:xfrm>
            <a:off x="1403310" y="3244141"/>
            <a:ext cx="2818023"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3" name="直接连接符 42"/>
          <p:cNvCxnSpPr>
            <a:stCxn id="13" idx="2"/>
          </p:cNvCxnSpPr>
          <p:nvPr/>
        </p:nvCxnSpPr>
        <p:spPr bwMode="auto">
          <a:xfrm flipH="1">
            <a:off x="2039799" y="2983811"/>
            <a:ext cx="4102702" cy="1027597"/>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直接连接符 45"/>
          <p:cNvCxnSpPr>
            <a:endCxn id="9" idx="0"/>
          </p:cNvCxnSpPr>
          <p:nvPr/>
        </p:nvCxnSpPr>
        <p:spPr bwMode="auto">
          <a:xfrm flipH="1">
            <a:off x="5300302" y="2923218"/>
            <a:ext cx="2451780" cy="1119775"/>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文本框 47"/>
          <p:cNvSpPr txBox="1"/>
          <p:nvPr/>
        </p:nvSpPr>
        <p:spPr>
          <a:xfrm>
            <a:off x="1538095" y="5313793"/>
            <a:ext cx="5392234" cy="10686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r>
              <a:rPr lang="en-US" altLang="zh-CN" sz="2000" dirty="0"/>
              <a:t>-&gt;q[</a:t>
            </a:r>
            <a:r>
              <a:rPr lang="en-US" altLang="zh-CN" sz="2000" dirty="0" err="1"/>
              <a:t>seqQueue</a:t>
            </a:r>
            <a:r>
              <a:rPr lang="en-US" altLang="zh-CN" sz="2000" dirty="0"/>
              <a:t>-&gt;rear]=x;</a:t>
            </a:r>
            <a:endParaRPr lang="zh-CN" altLang="en-US" sz="2000" dirty="0"/>
          </a:p>
          <a:p>
            <a:pPr marL="0" indent="0">
              <a:buNone/>
            </a:pPr>
            <a:r>
              <a:rPr lang="en-US" altLang="zh-CN" sz="2000" dirty="0" err="1"/>
              <a:t>seqQueue</a:t>
            </a:r>
            <a:r>
              <a:rPr lang="en-US" altLang="zh-CN" sz="2000" dirty="0"/>
              <a:t>-&gt;rear++;</a:t>
            </a:r>
          </a:p>
        </p:txBody>
      </p:sp>
      <p:sp>
        <p:nvSpPr>
          <p:cNvPr id="32" name="内容占位符 2"/>
          <p:cNvSpPr>
            <a:spLocks noGrp="1"/>
          </p:cNvSpPr>
          <p:nvPr>
            <p:ph idx="1"/>
          </p:nvPr>
        </p:nvSpPr>
        <p:spPr>
          <a:xfrm>
            <a:off x="452354" y="1341439"/>
            <a:ext cx="8153400" cy="631152"/>
          </a:xfrm>
        </p:spPr>
        <p:txBody>
          <a:bodyPr/>
          <a:lstStyle/>
          <a:p>
            <a:r>
              <a:rPr lang="en-US" altLang="zh-CN" dirty="0"/>
              <a:t>B</a:t>
            </a:r>
            <a:r>
              <a:rPr lang="zh-CN" altLang="en-US" dirty="0"/>
              <a:t>、</a:t>
            </a:r>
            <a:r>
              <a:rPr lang="en-US" altLang="zh-CN" dirty="0"/>
              <a:t>C</a:t>
            </a:r>
            <a:r>
              <a:rPr lang="zh-CN" altLang="en-US" dirty="0"/>
              <a:t>入队列</a:t>
            </a:r>
            <a:endParaRPr lang="en-US" altLang="zh-CN" dirty="0"/>
          </a:p>
        </p:txBody>
      </p:sp>
    </p:spTree>
    <p:extLst>
      <p:ext uri="{BB962C8B-B14F-4D97-AF65-F5344CB8AC3E}">
        <p14:creationId xmlns:p14="http://schemas.microsoft.com/office/powerpoint/2010/main" val="161847448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4" name="矩形 3"/>
          <p:cNvSpPr/>
          <p:nvPr/>
        </p:nvSpPr>
        <p:spPr bwMode="auto">
          <a:xfrm>
            <a:off x="3913216" y="252988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5" name="文本框 4"/>
          <p:cNvSpPr txBox="1"/>
          <p:nvPr/>
        </p:nvSpPr>
        <p:spPr>
          <a:xfrm>
            <a:off x="8004997" y="4129757"/>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队尾</a:t>
            </a:r>
          </a:p>
        </p:txBody>
      </p:sp>
      <p:sp>
        <p:nvSpPr>
          <p:cNvPr id="6" name="文本框 5"/>
          <p:cNvSpPr txBox="1"/>
          <p:nvPr/>
        </p:nvSpPr>
        <p:spPr>
          <a:xfrm>
            <a:off x="1078960" y="4114944"/>
            <a:ext cx="856929"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队头</a:t>
            </a:r>
          </a:p>
        </p:txBody>
      </p:sp>
      <p:sp>
        <p:nvSpPr>
          <p:cNvPr id="7" name="矩形 6"/>
          <p:cNvSpPr/>
          <p:nvPr/>
        </p:nvSpPr>
        <p:spPr bwMode="auto">
          <a:xfrm>
            <a:off x="6873087"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5893474"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9" name="矩形 8"/>
          <p:cNvSpPr/>
          <p:nvPr/>
        </p:nvSpPr>
        <p:spPr bwMode="auto">
          <a:xfrm>
            <a:off x="4913860"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0" name="矩形 9"/>
          <p:cNvSpPr/>
          <p:nvPr/>
        </p:nvSpPr>
        <p:spPr bwMode="auto">
          <a:xfrm>
            <a:off x="3934246"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C</a:t>
            </a:r>
            <a:endParaRPr lang="zh-CN" altLang="en-US"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2954632"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B</a:t>
            </a:r>
            <a:endParaRPr lang="zh-CN" altLang="en-US" dirty="0">
              <a:latin typeface="华文中宋" panose="02010600040101010101" pitchFamily="2" charset="-122"/>
              <a:ea typeface="华文中宋" panose="02010600040101010101" pitchFamily="2" charset="-122"/>
            </a:endParaRPr>
          </a:p>
        </p:txBody>
      </p:sp>
      <p:sp>
        <p:nvSpPr>
          <p:cNvPr id="12" name="矩形 11"/>
          <p:cNvSpPr/>
          <p:nvPr/>
        </p:nvSpPr>
        <p:spPr bwMode="auto">
          <a:xfrm>
            <a:off x="7004358" y="252988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rear=3</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5458787" y="2529881"/>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front=1</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337560" y="2524709"/>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843951" y="2461253"/>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666849" y="1978803"/>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19" name="直接连接符 18"/>
          <p:cNvCxnSpPr>
            <a:endCxn id="14" idx="1"/>
          </p:cNvCxnSpPr>
          <p:nvPr/>
        </p:nvCxnSpPr>
        <p:spPr bwMode="auto">
          <a:xfrm>
            <a:off x="1547514" y="2787649"/>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214391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318186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421981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25776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629571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733366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flipH="1">
            <a:off x="4325447" y="2892421"/>
            <a:ext cx="5719" cy="4355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stCxn id="6" idx="0"/>
          </p:cNvCxnSpPr>
          <p:nvPr/>
        </p:nvCxnSpPr>
        <p:spPr bwMode="auto">
          <a:xfrm flipH="1" flipV="1">
            <a:off x="1507424" y="3295361"/>
            <a:ext cx="1" cy="819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1530211" y="4085516"/>
            <a:ext cx="444807" cy="4424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矩形 28"/>
          <p:cNvSpPr/>
          <p:nvPr/>
        </p:nvSpPr>
        <p:spPr bwMode="auto">
          <a:xfrm>
            <a:off x="1975018"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31" name="直接连接符 30"/>
          <p:cNvCxnSpPr/>
          <p:nvPr/>
        </p:nvCxnSpPr>
        <p:spPr bwMode="auto">
          <a:xfrm>
            <a:off x="1507424" y="3316092"/>
            <a:ext cx="2818023"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3" name="直接连接符 42"/>
          <p:cNvCxnSpPr>
            <a:stCxn id="13" idx="2"/>
          </p:cNvCxnSpPr>
          <p:nvPr/>
        </p:nvCxnSpPr>
        <p:spPr bwMode="auto">
          <a:xfrm flipH="1">
            <a:off x="3419576" y="3055762"/>
            <a:ext cx="2827039" cy="1088052"/>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直接连接符 45"/>
          <p:cNvCxnSpPr>
            <a:endCxn id="9" idx="0"/>
          </p:cNvCxnSpPr>
          <p:nvPr/>
        </p:nvCxnSpPr>
        <p:spPr bwMode="auto">
          <a:xfrm flipH="1">
            <a:off x="5404416" y="2995169"/>
            <a:ext cx="2451780" cy="1119775"/>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文本框 47"/>
          <p:cNvSpPr txBox="1"/>
          <p:nvPr/>
        </p:nvSpPr>
        <p:spPr>
          <a:xfrm>
            <a:off x="1480853" y="5443329"/>
            <a:ext cx="5392234" cy="75744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r>
              <a:rPr lang="en-US" altLang="zh-CN" sz="2000" dirty="0"/>
              <a:t>-</a:t>
            </a:r>
            <a:r>
              <a:rPr lang="en-US" altLang="zh-CN" sz="2000"/>
              <a:t>&gt;front++;</a:t>
            </a:r>
            <a:endParaRPr lang="en-US" altLang="zh-CN" sz="2000" dirty="0"/>
          </a:p>
        </p:txBody>
      </p:sp>
      <p:sp>
        <p:nvSpPr>
          <p:cNvPr id="32" name="内容占位符 2"/>
          <p:cNvSpPr>
            <a:spLocks noGrp="1"/>
          </p:cNvSpPr>
          <p:nvPr>
            <p:ph idx="1"/>
          </p:nvPr>
        </p:nvSpPr>
        <p:spPr>
          <a:xfrm>
            <a:off x="452354" y="1341439"/>
            <a:ext cx="8153400" cy="631152"/>
          </a:xfrm>
        </p:spPr>
        <p:txBody>
          <a:bodyPr/>
          <a:lstStyle/>
          <a:p>
            <a:r>
              <a:rPr lang="en-US" altLang="zh-CN" dirty="0"/>
              <a:t>A</a:t>
            </a:r>
            <a:r>
              <a:rPr lang="zh-CN" altLang="en-US" dirty="0"/>
              <a:t>出队列</a:t>
            </a:r>
            <a:endParaRPr lang="en-US" altLang="zh-CN" dirty="0"/>
          </a:p>
        </p:txBody>
      </p:sp>
    </p:spTree>
    <p:extLst>
      <p:ext uri="{BB962C8B-B14F-4D97-AF65-F5344CB8AC3E}">
        <p14:creationId xmlns:p14="http://schemas.microsoft.com/office/powerpoint/2010/main" val="254396941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4" name="矩形 3"/>
          <p:cNvSpPr/>
          <p:nvPr/>
        </p:nvSpPr>
        <p:spPr bwMode="auto">
          <a:xfrm>
            <a:off x="3913216" y="252988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5" name="文本框 4"/>
          <p:cNvSpPr txBox="1"/>
          <p:nvPr/>
        </p:nvSpPr>
        <p:spPr>
          <a:xfrm>
            <a:off x="8004997" y="4129757"/>
            <a:ext cx="1135626"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队尾</a:t>
            </a:r>
          </a:p>
        </p:txBody>
      </p:sp>
      <p:sp>
        <p:nvSpPr>
          <p:cNvPr id="6" name="文本框 5"/>
          <p:cNvSpPr txBox="1"/>
          <p:nvPr/>
        </p:nvSpPr>
        <p:spPr>
          <a:xfrm>
            <a:off x="1078960" y="4114944"/>
            <a:ext cx="856929"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zh-CN" altLang="en-US" sz="2400" dirty="0"/>
              <a:t>队头</a:t>
            </a:r>
          </a:p>
        </p:txBody>
      </p:sp>
      <p:sp>
        <p:nvSpPr>
          <p:cNvPr id="7" name="矩形 6"/>
          <p:cNvSpPr/>
          <p:nvPr/>
        </p:nvSpPr>
        <p:spPr bwMode="auto">
          <a:xfrm>
            <a:off x="6873087"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5893474"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9" name="矩形 8"/>
          <p:cNvSpPr/>
          <p:nvPr/>
        </p:nvSpPr>
        <p:spPr bwMode="auto">
          <a:xfrm>
            <a:off x="4913860"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sp>
        <p:nvSpPr>
          <p:cNvPr id="10" name="矩形 9"/>
          <p:cNvSpPr/>
          <p:nvPr/>
        </p:nvSpPr>
        <p:spPr bwMode="auto">
          <a:xfrm>
            <a:off x="3934246"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2954632"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dirty="0">
              <a:latin typeface="华文中宋" panose="02010600040101010101" pitchFamily="2" charset="-122"/>
              <a:ea typeface="华文中宋" panose="02010600040101010101" pitchFamily="2" charset="-122"/>
            </a:endParaRPr>
          </a:p>
        </p:txBody>
      </p:sp>
      <p:sp>
        <p:nvSpPr>
          <p:cNvPr id="12" name="矩形 11"/>
          <p:cNvSpPr/>
          <p:nvPr/>
        </p:nvSpPr>
        <p:spPr bwMode="auto">
          <a:xfrm>
            <a:off x="7004358" y="252988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rear=3</a:t>
            </a:r>
            <a:endParaRPr lang="zh-CN" altLang="en-US" dirty="0">
              <a:latin typeface="华文中宋" panose="02010600040101010101" pitchFamily="2" charset="-122"/>
              <a:ea typeface="华文中宋" panose="02010600040101010101" pitchFamily="2" charset="-122"/>
            </a:endParaRPr>
          </a:p>
        </p:txBody>
      </p:sp>
      <p:sp>
        <p:nvSpPr>
          <p:cNvPr id="13" name="矩形 12"/>
          <p:cNvSpPr/>
          <p:nvPr/>
        </p:nvSpPr>
        <p:spPr bwMode="auto">
          <a:xfrm>
            <a:off x="5458787" y="2529881"/>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front=3</a:t>
            </a:r>
            <a:endParaRPr lang="zh-CN" altLang="en-US" dirty="0">
              <a:latin typeface="华文中宋" panose="02010600040101010101" pitchFamily="2" charset="-122"/>
              <a:ea typeface="华文中宋" panose="02010600040101010101" pitchFamily="2" charset="-122"/>
            </a:endParaRPr>
          </a:p>
        </p:txBody>
      </p:sp>
      <p:sp>
        <p:nvSpPr>
          <p:cNvPr id="14" name="矩形 13"/>
          <p:cNvSpPr/>
          <p:nvPr/>
        </p:nvSpPr>
        <p:spPr bwMode="auto">
          <a:xfrm>
            <a:off x="2337560" y="2524709"/>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MAXNUM=6</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843951" y="2461253"/>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文本框 15"/>
          <p:cNvSpPr txBox="1"/>
          <p:nvPr/>
        </p:nvSpPr>
        <p:spPr>
          <a:xfrm>
            <a:off x="666849" y="1978803"/>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19" name="直接连接符 18"/>
          <p:cNvCxnSpPr>
            <a:endCxn id="14" idx="1"/>
          </p:cNvCxnSpPr>
          <p:nvPr/>
        </p:nvCxnSpPr>
        <p:spPr bwMode="auto">
          <a:xfrm>
            <a:off x="1547514" y="2787649"/>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214391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0</a:t>
            </a:r>
            <a:endParaRPr lang="zh-CN" altLang="en-US" dirty="0">
              <a:latin typeface="华文中宋" panose="02010600040101010101" pitchFamily="2" charset="-122"/>
              <a:ea typeface="华文中宋" panose="02010600040101010101" pitchFamily="2" charset="-122"/>
            </a:endParaRPr>
          </a:p>
        </p:txBody>
      </p:sp>
      <p:sp>
        <p:nvSpPr>
          <p:cNvPr id="21" name="文本框 20"/>
          <p:cNvSpPr txBox="1"/>
          <p:nvPr/>
        </p:nvSpPr>
        <p:spPr>
          <a:xfrm>
            <a:off x="318186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1</a:t>
            </a:r>
            <a:endParaRPr lang="zh-CN" altLang="en-US" dirty="0">
              <a:latin typeface="华文中宋" panose="02010600040101010101" pitchFamily="2" charset="-122"/>
              <a:ea typeface="华文中宋" panose="02010600040101010101" pitchFamily="2" charset="-122"/>
            </a:endParaRPr>
          </a:p>
        </p:txBody>
      </p:sp>
      <p:sp>
        <p:nvSpPr>
          <p:cNvPr id="22" name="文本框 21"/>
          <p:cNvSpPr txBox="1"/>
          <p:nvPr/>
        </p:nvSpPr>
        <p:spPr>
          <a:xfrm>
            <a:off x="421981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2</a:t>
            </a:r>
            <a:endParaRPr lang="zh-CN" altLang="en-US" dirty="0">
              <a:latin typeface="华文中宋" panose="02010600040101010101" pitchFamily="2" charset="-122"/>
              <a:ea typeface="华文中宋" panose="02010600040101010101" pitchFamily="2" charset="-122"/>
            </a:endParaRPr>
          </a:p>
        </p:txBody>
      </p:sp>
      <p:sp>
        <p:nvSpPr>
          <p:cNvPr id="23" name="文本框 22"/>
          <p:cNvSpPr txBox="1"/>
          <p:nvPr/>
        </p:nvSpPr>
        <p:spPr>
          <a:xfrm>
            <a:off x="525776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3</a:t>
            </a:r>
            <a:endParaRPr lang="zh-CN" altLang="en-US" dirty="0">
              <a:latin typeface="华文中宋" panose="02010600040101010101" pitchFamily="2" charset="-122"/>
              <a:ea typeface="华文中宋" panose="02010600040101010101" pitchFamily="2" charset="-122"/>
            </a:endParaRPr>
          </a:p>
        </p:txBody>
      </p:sp>
      <p:sp>
        <p:nvSpPr>
          <p:cNvPr id="24" name="文本框 23"/>
          <p:cNvSpPr txBox="1"/>
          <p:nvPr/>
        </p:nvSpPr>
        <p:spPr>
          <a:xfrm>
            <a:off x="629571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4</a:t>
            </a:r>
            <a:endParaRPr lang="zh-CN" altLang="en-US" dirty="0">
              <a:latin typeface="华文中宋" panose="02010600040101010101" pitchFamily="2" charset="-122"/>
              <a:ea typeface="华文中宋" panose="02010600040101010101" pitchFamily="2" charset="-122"/>
            </a:endParaRPr>
          </a:p>
        </p:txBody>
      </p:sp>
      <p:sp>
        <p:nvSpPr>
          <p:cNvPr id="25" name="文本框 24"/>
          <p:cNvSpPr txBox="1"/>
          <p:nvPr/>
        </p:nvSpPr>
        <p:spPr>
          <a:xfrm>
            <a:off x="7333663" y="4637193"/>
            <a:ext cx="327334"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5</a:t>
            </a:r>
            <a:endParaRPr lang="zh-CN" altLang="en-US" dirty="0">
              <a:latin typeface="华文中宋" panose="02010600040101010101" pitchFamily="2" charset="-122"/>
              <a:ea typeface="华文中宋" panose="02010600040101010101" pitchFamily="2" charset="-122"/>
            </a:endParaRPr>
          </a:p>
        </p:txBody>
      </p:sp>
      <p:cxnSp>
        <p:nvCxnSpPr>
          <p:cNvPr id="26" name="直接连接符 25"/>
          <p:cNvCxnSpPr/>
          <p:nvPr/>
        </p:nvCxnSpPr>
        <p:spPr bwMode="auto">
          <a:xfrm flipH="1">
            <a:off x="4325447" y="2892421"/>
            <a:ext cx="5719" cy="43552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直接连接符 26"/>
          <p:cNvCxnSpPr>
            <a:stCxn id="6" idx="0"/>
          </p:cNvCxnSpPr>
          <p:nvPr/>
        </p:nvCxnSpPr>
        <p:spPr bwMode="auto">
          <a:xfrm flipH="1" flipV="1">
            <a:off x="1507424" y="3295361"/>
            <a:ext cx="1" cy="819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 name="直接连接符 27"/>
          <p:cNvCxnSpPr/>
          <p:nvPr/>
        </p:nvCxnSpPr>
        <p:spPr bwMode="auto">
          <a:xfrm>
            <a:off x="1530211" y="4085516"/>
            <a:ext cx="444807" cy="4424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矩形 28"/>
          <p:cNvSpPr/>
          <p:nvPr/>
        </p:nvSpPr>
        <p:spPr bwMode="auto">
          <a:xfrm>
            <a:off x="1975018" y="4114944"/>
            <a:ext cx="981112" cy="529534"/>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eaLnBrk="1" hangingPunct="1">
              <a:buFont typeface="Arial" panose="020B0604020202020204" pitchFamily="34" charset="0"/>
              <a:buNone/>
            </a:pPr>
            <a:endParaRPr lang="zh-CN" altLang="en-US">
              <a:latin typeface="华文中宋" panose="02010600040101010101" pitchFamily="2" charset="-122"/>
              <a:ea typeface="华文中宋" panose="02010600040101010101" pitchFamily="2" charset="-122"/>
            </a:endParaRPr>
          </a:p>
        </p:txBody>
      </p:sp>
      <p:cxnSp>
        <p:nvCxnSpPr>
          <p:cNvPr id="31" name="直接连接符 30"/>
          <p:cNvCxnSpPr/>
          <p:nvPr/>
        </p:nvCxnSpPr>
        <p:spPr bwMode="auto">
          <a:xfrm>
            <a:off x="1507424" y="3316092"/>
            <a:ext cx="2818023"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3" name="直接连接符 42"/>
          <p:cNvCxnSpPr>
            <a:stCxn id="13" idx="2"/>
          </p:cNvCxnSpPr>
          <p:nvPr/>
        </p:nvCxnSpPr>
        <p:spPr bwMode="auto">
          <a:xfrm flipH="1">
            <a:off x="5257763" y="3055762"/>
            <a:ext cx="988852" cy="1059182"/>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直接连接符 45"/>
          <p:cNvCxnSpPr>
            <a:endCxn id="9" idx="0"/>
          </p:cNvCxnSpPr>
          <p:nvPr/>
        </p:nvCxnSpPr>
        <p:spPr bwMode="auto">
          <a:xfrm flipH="1">
            <a:off x="5404416" y="2995169"/>
            <a:ext cx="2451780" cy="1119775"/>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文本框 47"/>
          <p:cNvSpPr txBox="1"/>
          <p:nvPr/>
        </p:nvSpPr>
        <p:spPr>
          <a:xfrm>
            <a:off x="1480853" y="5443329"/>
            <a:ext cx="5392234" cy="10686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r>
              <a:rPr lang="en-US" altLang="zh-CN" sz="2000" dirty="0"/>
              <a:t>-&gt;front--;</a:t>
            </a:r>
          </a:p>
        </p:txBody>
      </p:sp>
      <p:sp>
        <p:nvSpPr>
          <p:cNvPr id="32" name="内容占位符 2"/>
          <p:cNvSpPr>
            <a:spLocks noGrp="1"/>
          </p:cNvSpPr>
          <p:nvPr>
            <p:ph idx="1"/>
          </p:nvPr>
        </p:nvSpPr>
        <p:spPr>
          <a:xfrm>
            <a:off x="452354" y="1341439"/>
            <a:ext cx="8153400" cy="631152"/>
          </a:xfrm>
        </p:spPr>
        <p:txBody>
          <a:bodyPr/>
          <a:lstStyle/>
          <a:p>
            <a:r>
              <a:rPr lang="zh-CN" altLang="en-US" dirty="0"/>
              <a:t>Ｂ、Ｃ出队列</a:t>
            </a:r>
            <a:endParaRPr lang="en-US" altLang="zh-CN" dirty="0"/>
          </a:p>
        </p:txBody>
      </p:sp>
    </p:spTree>
    <p:extLst>
      <p:ext uri="{BB962C8B-B14F-4D97-AF65-F5344CB8AC3E}">
        <p14:creationId xmlns:p14="http://schemas.microsoft.com/office/powerpoint/2010/main" val="214140424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3" name="内容占位符 2"/>
          <p:cNvSpPr>
            <a:spLocks noGrp="1"/>
          </p:cNvSpPr>
          <p:nvPr>
            <p:ph idx="1"/>
          </p:nvPr>
        </p:nvSpPr>
        <p:spPr>
          <a:xfrm>
            <a:off x="452354" y="1341439"/>
            <a:ext cx="8153400" cy="4444764"/>
          </a:xfrm>
        </p:spPr>
        <p:txBody>
          <a:bodyPr/>
          <a:lstStyle/>
          <a:p>
            <a:r>
              <a:rPr lang="zh-CN" altLang="en-US" sz="2400" dirty="0"/>
              <a:t>顺序存储的队列存在溢出问题</a:t>
            </a:r>
          </a:p>
          <a:p>
            <a:pPr lvl="1"/>
            <a:r>
              <a:rPr lang="zh-CN" altLang="en-US" sz="2000" dirty="0"/>
              <a:t>当队列满时，作进队操作，发生上溢</a:t>
            </a:r>
          </a:p>
          <a:p>
            <a:pPr lvl="1"/>
            <a:r>
              <a:rPr lang="zh-CN" altLang="en-US" sz="2000" dirty="0"/>
              <a:t>当队空时，作删除操作，发生下溢</a:t>
            </a:r>
          </a:p>
          <a:p>
            <a:r>
              <a:rPr lang="zh-CN" altLang="en-US" sz="2400" dirty="0"/>
              <a:t>队列中经常执行插入和删除运算，每次插入或删除，</a:t>
            </a:r>
            <a:r>
              <a:rPr lang="en-US" altLang="zh-CN" sz="2400" dirty="0" err="1"/>
              <a:t>paqu</a:t>
            </a:r>
            <a:r>
              <a:rPr lang="en-US" altLang="zh-CN" sz="2400" dirty="0"/>
              <a:t>-&gt;rear</a:t>
            </a:r>
            <a:r>
              <a:rPr lang="zh-CN" altLang="en-US" sz="2400" dirty="0"/>
              <a:t>或</a:t>
            </a:r>
            <a:r>
              <a:rPr lang="en-US" altLang="zh-CN" sz="2400" dirty="0" err="1"/>
              <a:t>paqu</a:t>
            </a:r>
            <a:r>
              <a:rPr lang="en-US" altLang="zh-CN" sz="2400" dirty="0"/>
              <a:t>-&gt;front</a:t>
            </a:r>
            <a:r>
              <a:rPr lang="zh-CN" altLang="en-US" sz="2400" dirty="0"/>
              <a:t>就增加</a:t>
            </a:r>
            <a:r>
              <a:rPr lang="en-US" altLang="zh-CN" sz="2400" dirty="0"/>
              <a:t>1</a:t>
            </a:r>
            <a:r>
              <a:rPr lang="zh-CN" altLang="en-US" sz="2400" dirty="0"/>
              <a:t>，使得队列中的元素被删除后，出现存储空间重置的状态</a:t>
            </a:r>
            <a:endParaRPr lang="en-US" altLang="zh-CN" sz="2400" dirty="0"/>
          </a:p>
          <a:p>
            <a:r>
              <a:rPr lang="zh-CN" altLang="en-US" sz="2400" dirty="0"/>
              <a:t>当</a:t>
            </a:r>
            <a:r>
              <a:rPr lang="en-US" altLang="zh-CN" sz="2400" dirty="0" err="1"/>
              <a:t>paqu</a:t>
            </a:r>
            <a:r>
              <a:rPr lang="en-US" altLang="zh-CN" sz="2400" dirty="0"/>
              <a:t>-&gt;rear = MAXNUM</a:t>
            </a:r>
            <a:r>
              <a:rPr lang="zh-CN" altLang="en-US" sz="2400" dirty="0"/>
              <a:t>时，再作插入运算就会产生溢出，但队列的前端可能还有可用的存储空间，这种现象称为</a:t>
            </a:r>
            <a:r>
              <a:rPr lang="zh-CN" altLang="en-US" sz="2400" dirty="0">
                <a:solidFill>
                  <a:srgbClr val="3333CC"/>
                </a:solidFill>
              </a:rPr>
              <a:t>假溢出</a:t>
            </a:r>
          </a:p>
          <a:p>
            <a:endParaRPr lang="en-US" altLang="zh-CN" sz="2400" dirty="0"/>
          </a:p>
        </p:txBody>
      </p:sp>
    </p:spTree>
    <p:extLst>
      <p:ext uri="{BB962C8B-B14F-4D97-AF65-F5344CB8AC3E}">
        <p14:creationId xmlns:p14="http://schemas.microsoft.com/office/powerpoint/2010/main" val="112149140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3" name="内容占位符 2"/>
          <p:cNvSpPr>
            <a:spLocks noGrp="1"/>
          </p:cNvSpPr>
          <p:nvPr>
            <p:ph idx="1"/>
          </p:nvPr>
        </p:nvSpPr>
        <p:spPr>
          <a:xfrm>
            <a:off x="452354" y="1341438"/>
            <a:ext cx="8153400" cy="4784725"/>
          </a:xfrm>
          <a:noFill/>
          <a:ln w="9525">
            <a:noFill/>
            <a:miter lim="800000"/>
            <a:headEnd/>
            <a:tailEnd/>
          </a:ln>
        </p:spPr>
        <p:txBody>
          <a:bodyPr vert="horz" wrap="square" lIns="91440" tIns="45720" rIns="91440" bIns="45720" numCol="1" anchor="t" anchorCtr="0" compatLnSpc="1">
            <a:prstTxWarp prst="textNoShape">
              <a:avLst/>
            </a:prstTxWarp>
          </a:bodyPr>
          <a:lstStyle/>
          <a:p>
            <a:r>
              <a:rPr lang="zh-CN" altLang="en-US" sz="2400" dirty="0"/>
              <a:t>假溢出的解决方法</a:t>
            </a:r>
          </a:p>
          <a:p>
            <a:pPr lvl="1"/>
            <a:r>
              <a:rPr lang="zh-CN" altLang="en-US" sz="2000" dirty="0"/>
              <a:t>把数组从逻辑上看成一个环，形成</a:t>
            </a:r>
            <a:r>
              <a:rPr lang="zh-CN" altLang="en-US" sz="2000" dirty="0">
                <a:solidFill>
                  <a:srgbClr val="3333CC"/>
                </a:solidFill>
              </a:rPr>
              <a:t>环形队列（循环队列）</a:t>
            </a:r>
          </a:p>
          <a:p>
            <a:pPr lvl="1"/>
            <a:r>
              <a:rPr lang="zh-CN" altLang="en-US" sz="2000" dirty="0"/>
              <a:t>？空的循环队列</a:t>
            </a:r>
            <a:endParaRPr lang="en-US" altLang="zh-CN" sz="2000" dirty="0"/>
          </a:p>
          <a:p>
            <a:pPr lvl="1"/>
            <a:r>
              <a:rPr lang="zh-CN" altLang="en-US" sz="2000" dirty="0"/>
              <a:t>？满的循环队列</a:t>
            </a:r>
            <a:endParaRPr lang="en-US" altLang="zh-CN" dirty="0"/>
          </a:p>
          <a:p>
            <a:pPr lvl="1"/>
            <a:endParaRPr lang="en-US" altLang="zh-CN" sz="2000" dirty="0"/>
          </a:p>
        </p:txBody>
      </p:sp>
    </p:spTree>
    <p:extLst>
      <p:ext uri="{BB962C8B-B14F-4D97-AF65-F5344CB8AC3E}">
        <p14:creationId xmlns:p14="http://schemas.microsoft.com/office/powerpoint/2010/main" val="71218344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bwMode="auto">
          <a:xfrm>
            <a:off x="2431913" y="1563425"/>
            <a:ext cx="3567659" cy="323787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lstStyle/>
          <a:p>
            <a:r>
              <a:rPr lang="zh-CN" altLang="en-US" dirty="0"/>
              <a:t>队列</a:t>
            </a:r>
          </a:p>
        </p:txBody>
      </p:sp>
      <p:cxnSp>
        <p:nvCxnSpPr>
          <p:cNvPr id="7" name="直接连接符 6"/>
          <p:cNvCxnSpPr>
            <a:stCxn id="5" idx="0"/>
            <a:endCxn id="5" idx="4"/>
          </p:cNvCxnSpPr>
          <p:nvPr/>
        </p:nvCxnSpPr>
        <p:spPr bwMode="auto">
          <a:xfrm>
            <a:off x="4215743" y="1563425"/>
            <a:ext cx="0" cy="3237876"/>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stCxn id="5" idx="7"/>
            <a:endCxn id="5" idx="3"/>
          </p:cNvCxnSpPr>
          <p:nvPr/>
        </p:nvCxnSpPr>
        <p:spPr bwMode="auto">
          <a:xfrm flipH="1">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5" idx="1"/>
            <a:endCxn id="5" idx="5"/>
          </p:cNvCxnSpPr>
          <p:nvPr/>
        </p:nvCxnSpPr>
        <p:spPr bwMode="auto">
          <a:xfrm>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直接连接符 12"/>
          <p:cNvCxnSpPr>
            <a:stCxn id="5" idx="6"/>
            <a:endCxn id="5" idx="2"/>
          </p:cNvCxnSpPr>
          <p:nvPr/>
        </p:nvCxnSpPr>
        <p:spPr bwMode="auto">
          <a:xfrm flipH="1">
            <a:off x="2431913" y="3182363"/>
            <a:ext cx="3567659" cy="0"/>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 name="椭圆 3"/>
          <p:cNvSpPr/>
          <p:nvPr/>
        </p:nvSpPr>
        <p:spPr bwMode="auto">
          <a:xfrm>
            <a:off x="3436255" y="2462835"/>
            <a:ext cx="1499016" cy="143905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文本框 13"/>
          <p:cNvSpPr txBox="1"/>
          <p:nvPr/>
        </p:nvSpPr>
        <p:spPr>
          <a:xfrm>
            <a:off x="4866517" y="1335498"/>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０</a:t>
            </a:r>
          </a:p>
        </p:txBody>
      </p:sp>
      <p:sp>
        <p:nvSpPr>
          <p:cNvPr id="15" name="文本框 14"/>
          <p:cNvSpPr txBox="1"/>
          <p:nvPr/>
        </p:nvSpPr>
        <p:spPr>
          <a:xfrm>
            <a:off x="5815442" y="2262780"/>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１</a:t>
            </a:r>
          </a:p>
        </p:txBody>
      </p:sp>
      <p:sp>
        <p:nvSpPr>
          <p:cNvPr id="16" name="文本框 15"/>
          <p:cNvSpPr txBox="1"/>
          <p:nvPr/>
        </p:nvSpPr>
        <p:spPr>
          <a:xfrm>
            <a:off x="5815442" y="372500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２</a:t>
            </a:r>
          </a:p>
        </p:txBody>
      </p:sp>
      <p:sp>
        <p:nvSpPr>
          <p:cNvPr id="17" name="文本框 16"/>
          <p:cNvSpPr txBox="1"/>
          <p:nvPr/>
        </p:nvSpPr>
        <p:spPr>
          <a:xfrm>
            <a:off x="4714698" y="473020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３</a:t>
            </a:r>
          </a:p>
        </p:txBody>
      </p:sp>
      <p:sp>
        <p:nvSpPr>
          <p:cNvPr id="18" name="文本框 17"/>
          <p:cNvSpPr txBox="1"/>
          <p:nvPr/>
        </p:nvSpPr>
        <p:spPr>
          <a:xfrm>
            <a:off x="3164280" y="469945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４</a:t>
            </a:r>
          </a:p>
        </p:txBody>
      </p:sp>
      <p:sp>
        <p:nvSpPr>
          <p:cNvPr id="19" name="文本框 18"/>
          <p:cNvSpPr txBox="1"/>
          <p:nvPr/>
        </p:nvSpPr>
        <p:spPr>
          <a:xfrm>
            <a:off x="2191983" y="377156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５</a:t>
            </a:r>
          </a:p>
        </p:txBody>
      </p:sp>
      <p:sp>
        <p:nvSpPr>
          <p:cNvPr id="20" name="文本框 19"/>
          <p:cNvSpPr txBox="1"/>
          <p:nvPr/>
        </p:nvSpPr>
        <p:spPr>
          <a:xfrm>
            <a:off x="2099874" y="246283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６</a:t>
            </a:r>
          </a:p>
        </p:txBody>
      </p:sp>
      <p:sp>
        <p:nvSpPr>
          <p:cNvPr id="21" name="文本框 20"/>
          <p:cNvSpPr txBox="1"/>
          <p:nvPr/>
        </p:nvSpPr>
        <p:spPr>
          <a:xfrm rot="19941581">
            <a:off x="1975896" y="1034358"/>
            <a:ext cx="2236510" cy="400110"/>
          </a:xfrm>
          <a:prstGeom prst="rect">
            <a:avLst/>
          </a:prstGeom>
          <a:solidFill>
            <a:schemeClr val="accent1">
              <a:lumMod val="40000"/>
              <a:lumOff val="60000"/>
            </a:schemeClr>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ＭＡＸＮＵＭ－１</a:t>
            </a:r>
            <a:endParaRPr lang="en-US" altLang="zh-CN" sz="2000" dirty="0">
              <a:latin typeface="华文中宋" panose="02010600040101010101" pitchFamily="2" charset="-122"/>
              <a:ea typeface="华文中宋" panose="02010600040101010101" pitchFamily="2" charset="-122"/>
            </a:endParaRPr>
          </a:p>
        </p:txBody>
      </p:sp>
      <p:sp>
        <p:nvSpPr>
          <p:cNvPr id="22" name="矩形 21"/>
          <p:cNvSpPr/>
          <p:nvPr/>
        </p:nvSpPr>
        <p:spPr>
          <a:xfrm>
            <a:off x="3164280" y="137775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７</a:t>
            </a:r>
          </a:p>
        </p:txBody>
      </p:sp>
      <p:sp>
        <p:nvSpPr>
          <p:cNvPr id="42" name="矩形 41"/>
          <p:cNvSpPr/>
          <p:nvPr/>
        </p:nvSpPr>
        <p:spPr bwMode="auto">
          <a:xfrm>
            <a:off x="3807819"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43" name="矩形 42"/>
          <p:cNvSpPr/>
          <p:nvPr/>
        </p:nvSpPr>
        <p:spPr bwMode="auto">
          <a:xfrm>
            <a:off x="6898961"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front=0</a:t>
            </a:r>
            <a:endParaRPr lang="zh-CN" altLang="en-US" dirty="0">
              <a:latin typeface="华文中宋" panose="02010600040101010101" pitchFamily="2" charset="-122"/>
              <a:ea typeface="华文中宋" panose="02010600040101010101" pitchFamily="2" charset="-122"/>
            </a:endParaRPr>
          </a:p>
        </p:txBody>
      </p:sp>
      <p:sp>
        <p:nvSpPr>
          <p:cNvPr id="44" name="矩形 43"/>
          <p:cNvSpPr/>
          <p:nvPr/>
        </p:nvSpPr>
        <p:spPr bwMode="auto">
          <a:xfrm>
            <a:off x="5353390" y="5505584"/>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rear=0</a:t>
            </a: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2232163" y="550041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MAXNUM=8</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738554" y="5421966"/>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7" name="文本框 46"/>
          <p:cNvSpPr txBox="1"/>
          <p:nvPr/>
        </p:nvSpPr>
        <p:spPr>
          <a:xfrm>
            <a:off x="520429" y="6014859"/>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48" name="直接连接符 47"/>
          <p:cNvCxnSpPr>
            <a:endCxn id="45" idx="1"/>
          </p:cNvCxnSpPr>
          <p:nvPr/>
        </p:nvCxnSpPr>
        <p:spPr bwMode="auto">
          <a:xfrm>
            <a:off x="1442117" y="5763352"/>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5" name="直接连接符 54"/>
          <p:cNvCxnSpPr/>
          <p:nvPr/>
        </p:nvCxnSpPr>
        <p:spPr bwMode="auto">
          <a:xfrm>
            <a:off x="4215743" y="5838780"/>
            <a:ext cx="0" cy="472079"/>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57"/>
          <p:cNvCxnSpPr/>
          <p:nvPr/>
        </p:nvCxnSpPr>
        <p:spPr bwMode="auto">
          <a:xfrm>
            <a:off x="4215743" y="6310859"/>
            <a:ext cx="4658434" cy="0"/>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0" name="直接连接符 59"/>
          <p:cNvCxnSpPr/>
          <p:nvPr/>
        </p:nvCxnSpPr>
        <p:spPr bwMode="auto">
          <a:xfrm flipV="1">
            <a:off x="8874177" y="1313201"/>
            <a:ext cx="0" cy="4997658"/>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直接连接符 61"/>
          <p:cNvCxnSpPr>
            <a:endCxn id="65" idx="0"/>
          </p:cNvCxnSpPr>
          <p:nvPr/>
        </p:nvCxnSpPr>
        <p:spPr bwMode="auto">
          <a:xfrm flipH="1" flipV="1">
            <a:off x="5411448" y="1313200"/>
            <a:ext cx="3462730" cy="16095"/>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5" name="任意多边形 64"/>
          <p:cNvSpPr/>
          <p:nvPr/>
        </p:nvSpPr>
        <p:spPr bwMode="auto">
          <a:xfrm>
            <a:off x="4522777" y="1313200"/>
            <a:ext cx="888671" cy="229735"/>
          </a:xfrm>
          <a:custGeom>
            <a:avLst/>
            <a:gdLst>
              <a:gd name="connsiteX0" fmla="*/ 779489 w 779489"/>
              <a:gd name="connsiteY0" fmla="*/ 0 h 149901"/>
              <a:gd name="connsiteX1" fmla="*/ 0 w 779489"/>
              <a:gd name="connsiteY1" fmla="*/ 149901 h 149901"/>
              <a:gd name="connsiteX2" fmla="*/ 0 w 779489"/>
              <a:gd name="connsiteY2" fmla="*/ 149901 h 149901"/>
            </a:gdLst>
            <a:ahLst/>
            <a:cxnLst>
              <a:cxn ang="0">
                <a:pos x="connsiteX0" y="connsiteY0"/>
              </a:cxn>
              <a:cxn ang="0">
                <a:pos x="connsiteX1" y="connsiteY1"/>
              </a:cxn>
              <a:cxn ang="0">
                <a:pos x="connsiteX2" y="connsiteY2"/>
              </a:cxn>
            </a:cxnLst>
            <a:rect l="l" t="t" r="r" b="b"/>
            <a:pathLst>
              <a:path w="779489" h="149901">
                <a:moveTo>
                  <a:pt x="779489" y="0"/>
                </a:moveTo>
                <a:lnTo>
                  <a:pt x="0" y="149901"/>
                </a:lnTo>
                <a:lnTo>
                  <a:pt x="0" y="149901"/>
                </a:lnTo>
              </a:path>
            </a:pathLst>
          </a:custGeom>
          <a:noFill/>
          <a:ln w="38100" cap="flat" cmpd="sng" algn="ctr">
            <a:solidFill>
              <a:srgbClr val="3333CC"/>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72" name="直接连接符 71"/>
          <p:cNvCxnSpPr/>
          <p:nvPr/>
        </p:nvCxnSpPr>
        <p:spPr bwMode="auto">
          <a:xfrm flipV="1">
            <a:off x="7668300" y="1563425"/>
            <a:ext cx="10173" cy="4091858"/>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直接连接符 73"/>
          <p:cNvCxnSpPr/>
          <p:nvPr/>
        </p:nvCxnSpPr>
        <p:spPr bwMode="auto">
          <a:xfrm flipH="1" flipV="1">
            <a:off x="5502356" y="1563425"/>
            <a:ext cx="2176117" cy="14385"/>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直接连接符 75"/>
          <p:cNvCxnSpPr/>
          <p:nvPr/>
        </p:nvCxnSpPr>
        <p:spPr bwMode="auto">
          <a:xfrm flipH="1">
            <a:off x="5155844" y="1556232"/>
            <a:ext cx="346512" cy="221633"/>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8" name="直接连接符 77"/>
          <p:cNvCxnSpPr/>
          <p:nvPr/>
        </p:nvCxnSpPr>
        <p:spPr bwMode="auto">
          <a:xfrm flipV="1">
            <a:off x="6544960" y="1979115"/>
            <a:ext cx="0" cy="3676168"/>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直接连接符 80"/>
          <p:cNvCxnSpPr/>
          <p:nvPr/>
        </p:nvCxnSpPr>
        <p:spPr bwMode="auto">
          <a:xfrm flipH="1" flipV="1">
            <a:off x="5307663" y="1871932"/>
            <a:ext cx="1237297" cy="107183"/>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18731153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bwMode="auto">
          <a:xfrm>
            <a:off x="2431913" y="1563425"/>
            <a:ext cx="3567659" cy="323787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lstStyle/>
          <a:p>
            <a:r>
              <a:rPr lang="zh-CN" altLang="en-US" dirty="0"/>
              <a:t>队列</a:t>
            </a:r>
          </a:p>
        </p:txBody>
      </p:sp>
      <p:cxnSp>
        <p:nvCxnSpPr>
          <p:cNvPr id="7" name="直接连接符 6"/>
          <p:cNvCxnSpPr>
            <a:stCxn id="5" idx="0"/>
            <a:endCxn id="5" idx="4"/>
          </p:cNvCxnSpPr>
          <p:nvPr/>
        </p:nvCxnSpPr>
        <p:spPr bwMode="auto">
          <a:xfrm>
            <a:off x="4215743" y="1563425"/>
            <a:ext cx="0" cy="3237876"/>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stCxn id="5" idx="7"/>
            <a:endCxn id="5" idx="3"/>
          </p:cNvCxnSpPr>
          <p:nvPr/>
        </p:nvCxnSpPr>
        <p:spPr bwMode="auto">
          <a:xfrm flipH="1">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5" idx="1"/>
            <a:endCxn id="5" idx="5"/>
          </p:cNvCxnSpPr>
          <p:nvPr/>
        </p:nvCxnSpPr>
        <p:spPr bwMode="auto">
          <a:xfrm>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直接连接符 12"/>
          <p:cNvCxnSpPr>
            <a:stCxn id="5" idx="6"/>
            <a:endCxn id="5" idx="2"/>
          </p:cNvCxnSpPr>
          <p:nvPr/>
        </p:nvCxnSpPr>
        <p:spPr bwMode="auto">
          <a:xfrm flipH="1">
            <a:off x="2431913" y="3182363"/>
            <a:ext cx="3567659" cy="0"/>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 name="椭圆 3"/>
          <p:cNvSpPr/>
          <p:nvPr/>
        </p:nvSpPr>
        <p:spPr bwMode="auto">
          <a:xfrm>
            <a:off x="3436255" y="2462835"/>
            <a:ext cx="1499016" cy="143905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文本框 13"/>
          <p:cNvSpPr txBox="1"/>
          <p:nvPr/>
        </p:nvSpPr>
        <p:spPr>
          <a:xfrm>
            <a:off x="4866517" y="1335498"/>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０</a:t>
            </a:r>
          </a:p>
        </p:txBody>
      </p:sp>
      <p:sp>
        <p:nvSpPr>
          <p:cNvPr id="15" name="文本框 14"/>
          <p:cNvSpPr txBox="1"/>
          <p:nvPr/>
        </p:nvSpPr>
        <p:spPr>
          <a:xfrm>
            <a:off x="5815442" y="2262780"/>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１</a:t>
            </a:r>
          </a:p>
        </p:txBody>
      </p:sp>
      <p:sp>
        <p:nvSpPr>
          <p:cNvPr id="16" name="文本框 15"/>
          <p:cNvSpPr txBox="1"/>
          <p:nvPr/>
        </p:nvSpPr>
        <p:spPr>
          <a:xfrm>
            <a:off x="5815442" y="372500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２</a:t>
            </a:r>
          </a:p>
        </p:txBody>
      </p:sp>
      <p:sp>
        <p:nvSpPr>
          <p:cNvPr id="17" name="文本框 16"/>
          <p:cNvSpPr txBox="1"/>
          <p:nvPr/>
        </p:nvSpPr>
        <p:spPr>
          <a:xfrm>
            <a:off x="4714698" y="473020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３</a:t>
            </a:r>
          </a:p>
        </p:txBody>
      </p:sp>
      <p:sp>
        <p:nvSpPr>
          <p:cNvPr id="18" name="文本框 17"/>
          <p:cNvSpPr txBox="1"/>
          <p:nvPr/>
        </p:nvSpPr>
        <p:spPr>
          <a:xfrm>
            <a:off x="3164280" y="469945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４</a:t>
            </a:r>
          </a:p>
        </p:txBody>
      </p:sp>
      <p:sp>
        <p:nvSpPr>
          <p:cNvPr id="19" name="文本框 18"/>
          <p:cNvSpPr txBox="1"/>
          <p:nvPr/>
        </p:nvSpPr>
        <p:spPr>
          <a:xfrm>
            <a:off x="2191983" y="377156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５</a:t>
            </a:r>
          </a:p>
        </p:txBody>
      </p:sp>
      <p:sp>
        <p:nvSpPr>
          <p:cNvPr id="20" name="文本框 19"/>
          <p:cNvSpPr txBox="1"/>
          <p:nvPr/>
        </p:nvSpPr>
        <p:spPr>
          <a:xfrm>
            <a:off x="2099874" y="246283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６</a:t>
            </a:r>
          </a:p>
        </p:txBody>
      </p:sp>
      <p:sp>
        <p:nvSpPr>
          <p:cNvPr id="21" name="文本框 20"/>
          <p:cNvSpPr txBox="1"/>
          <p:nvPr/>
        </p:nvSpPr>
        <p:spPr>
          <a:xfrm rot="19941581">
            <a:off x="1975896" y="1034358"/>
            <a:ext cx="2236510" cy="400110"/>
          </a:xfrm>
          <a:prstGeom prst="rect">
            <a:avLst/>
          </a:prstGeom>
          <a:solidFill>
            <a:schemeClr val="accent1">
              <a:lumMod val="40000"/>
              <a:lumOff val="60000"/>
            </a:schemeClr>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ＭＡＸＮＵＭ－１</a:t>
            </a:r>
            <a:endParaRPr lang="en-US" altLang="zh-CN" sz="2000" dirty="0">
              <a:latin typeface="华文中宋" panose="02010600040101010101" pitchFamily="2" charset="-122"/>
              <a:ea typeface="华文中宋" panose="02010600040101010101" pitchFamily="2" charset="-122"/>
            </a:endParaRPr>
          </a:p>
        </p:txBody>
      </p:sp>
      <p:sp>
        <p:nvSpPr>
          <p:cNvPr id="22" name="矩形 21"/>
          <p:cNvSpPr/>
          <p:nvPr/>
        </p:nvSpPr>
        <p:spPr>
          <a:xfrm>
            <a:off x="3164280" y="137775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７</a:t>
            </a:r>
          </a:p>
        </p:txBody>
      </p:sp>
      <p:sp>
        <p:nvSpPr>
          <p:cNvPr id="42" name="矩形 41"/>
          <p:cNvSpPr/>
          <p:nvPr/>
        </p:nvSpPr>
        <p:spPr bwMode="auto">
          <a:xfrm>
            <a:off x="3807819"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43" name="矩形 42"/>
          <p:cNvSpPr/>
          <p:nvPr/>
        </p:nvSpPr>
        <p:spPr bwMode="auto">
          <a:xfrm>
            <a:off x="6898961"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front=0</a:t>
            </a:r>
            <a:endParaRPr lang="zh-CN" altLang="en-US" dirty="0">
              <a:latin typeface="华文中宋" panose="02010600040101010101" pitchFamily="2" charset="-122"/>
              <a:ea typeface="华文中宋" panose="02010600040101010101" pitchFamily="2" charset="-122"/>
            </a:endParaRPr>
          </a:p>
        </p:txBody>
      </p:sp>
      <p:sp>
        <p:nvSpPr>
          <p:cNvPr id="44" name="矩形 43"/>
          <p:cNvSpPr/>
          <p:nvPr/>
        </p:nvSpPr>
        <p:spPr bwMode="auto">
          <a:xfrm>
            <a:off x="5353390" y="5505584"/>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rear=1</a:t>
            </a: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2232163" y="550041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MAXNUM=8</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738554" y="5421966"/>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7" name="文本框 46"/>
          <p:cNvSpPr txBox="1"/>
          <p:nvPr/>
        </p:nvSpPr>
        <p:spPr>
          <a:xfrm>
            <a:off x="520429" y="6014859"/>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48" name="直接连接符 47"/>
          <p:cNvCxnSpPr>
            <a:endCxn id="45" idx="1"/>
          </p:cNvCxnSpPr>
          <p:nvPr/>
        </p:nvCxnSpPr>
        <p:spPr bwMode="auto">
          <a:xfrm>
            <a:off x="1442117" y="5763352"/>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5" name="直接连接符 54"/>
          <p:cNvCxnSpPr/>
          <p:nvPr/>
        </p:nvCxnSpPr>
        <p:spPr bwMode="auto">
          <a:xfrm>
            <a:off x="4215743" y="5838780"/>
            <a:ext cx="0" cy="472079"/>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57"/>
          <p:cNvCxnSpPr/>
          <p:nvPr/>
        </p:nvCxnSpPr>
        <p:spPr bwMode="auto">
          <a:xfrm>
            <a:off x="4215743" y="6310859"/>
            <a:ext cx="4658434" cy="0"/>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0" name="直接连接符 59"/>
          <p:cNvCxnSpPr/>
          <p:nvPr/>
        </p:nvCxnSpPr>
        <p:spPr bwMode="auto">
          <a:xfrm flipV="1">
            <a:off x="8874177" y="1313201"/>
            <a:ext cx="0" cy="4997658"/>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直接连接符 61"/>
          <p:cNvCxnSpPr>
            <a:endCxn id="65" idx="0"/>
          </p:cNvCxnSpPr>
          <p:nvPr/>
        </p:nvCxnSpPr>
        <p:spPr bwMode="auto">
          <a:xfrm flipH="1" flipV="1">
            <a:off x="5411448" y="1313200"/>
            <a:ext cx="3462730" cy="16095"/>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5" name="任意多边形 64"/>
          <p:cNvSpPr/>
          <p:nvPr/>
        </p:nvSpPr>
        <p:spPr bwMode="auto">
          <a:xfrm>
            <a:off x="4522777" y="1313200"/>
            <a:ext cx="888671" cy="229735"/>
          </a:xfrm>
          <a:custGeom>
            <a:avLst/>
            <a:gdLst>
              <a:gd name="connsiteX0" fmla="*/ 779489 w 779489"/>
              <a:gd name="connsiteY0" fmla="*/ 0 h 149901"/>
              <a:gd name="connsiteX1" fmla="*/ 0 w 779489"/>
              <a:gd name="connsiteY1" fmla="*/ 149901 h 149901"/>
              <a:gd name="connsiteX2" fmla="*/ 0 w 779489"/>
              <a:gd name="connsiteY2" fmla="*/ 149901 h 149901"/>
            </a:gdLst>
            <a:ahLst/>
            <a:cxnLst>
              <a:cxn ang="0">
                <a:pos x="connsiteX0" y="connsiteY0"/>
              </a:cxn>
              <a:cxn ang="0">
                <a:pos x="connsiteX1" y="connsiteY1"/>
              </a:cxn>
              <a:cxn ang="0">
                <a:pos x="connsiteX2" y="connsiteY2"/>
              </a:cxn>
            </a:cxnLst>
            <a:rect l="l" t="t" r="r" b="b"/>
            <a:pathLst>
              <a:path w="779489" h="149901">
                <a:moveTo>
                  <a:pt x="779489" y="0"/>
                </a:moveTo>
                <a:lnTo>
                  <a:pt x="0" y="149901"/>
                </a:lnTo>
                <a:lnTo>
                  <a:pt x="0" y="149901"/>
                </a:lnTo>
              </a:path>
            </a:pathLst>
          </a:custGeom>
          <a:noFill/>
          <a:ln w="38100" cap="flat" cmpd="sng" algn="ctr">
            <a:solidFill>
              <a:srgbClr val="3333CC"/>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72" name="直接连接符 71"/>
          <p:cNvCxnSpPr/>
          <p:nvPr/>
        </p:nvCxnSpPr>
        <p:spPr bwMode="auto">
          <a:xfrm flipV="1">
            <a:off x="7668300" y="1563425"/>
            <a:ext cx="10173" cy="4091858"/>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直接连接符 73"/>
          <p:cNvCxnSpPr/>
          <p:nvPr/>
        </p:nvCxnSpPr>
        <p:spPr bwMode="auto">
          <a:xfrm flipH="1" flipV="1">
            <a:off x="5502356" y="1563425"/>
            <a:ext cx="2176117" cy="14385"/>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直接连接符 75"/>
          <p:cNvCxnSpPr/>
          <p:nvPr/>
        </p:nvCxnSpPr>
        <p:spPr bwMode="auto">
          <a:xfrm flipH="1">
            <a:off x="5155844" y="1556232"/>
            <a:ext cx="346512" cy="221633"/>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8" name="直接连接符 77"/>
          <p:cNvCxnSpPr/>
          <p:nvPr/>
        </p:nvCxnSpPr>
        <p:spPr bwMode="auto">
          <a:xfrm flipV="1">
            <a:off x="6544960" y="1979115"/>
            <a:ext cx="0" cy="3676168"/>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直接连接符 80"/>
          <p:cNvCxnSpPr/>
          <p:nvPr/>
        </p:nvCxnSpPr>
        <p:spPr bwMode="auto">
          <a:xfrm flipH="1">
            <a:off x="5706310" y="1979116"/>
            <a:ext cx="838651" cy="420786"/>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 name="文本框 2"/>
          <p:cNvSpPr txBox="1"/>
          <p:nvPr/>
        </p:nvSpPr>
        <p:spPr>
          <a:xfrm>
            <a:off x="4415950" y="1930418"/>
            <a:ext cx="35939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A</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149159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栈（</a:t>
            </a:r>
            <a:r>
              <a:rPr lang="en-US" altLang="zh-CN" dirty="0"/>
              <a:t>stack</a:t>
            </a:r>
            <a:r>
              <a:rPr lang="zh-CN" altLang="en-US" dirty="0"/>
              <a:t>）</a:t>
            </a:r>
          </a:p>
        </p:txBody>
      </p:sp>
      <p:sp>
        <p:nvSpPr>
          <p:cNvPr id="3" name="内容占位符 2"/>
          <p:cNvSpPr>
            <a:spLocks noGrp="1"/>
          </p:cNvSpPr>
          <p:nvPr>
            <p:ph idx="1"/>
          </p:nvPr>
        </p:nvSpPr>
        <p:spPr>
          <a:xfrm>
            <a:off x="452354" y="1341438"/>
            <a:ext cx="8153400" cy="4784725"/>
          </a:xfrm>
        </p:spPr>
        <p:txBody>
          <a:bodyPr/>
          <a:lstStyle/>
          <a:p>
            <a:r>
              <a:rPr lang="zh-CN" altLang="en-US" sz="2400" dirty="0"/>
              <a:t>栈</a:t>
            </a:r>
            <a:endParaRPr lang="en-US" altLang="zh-CN" sz="2400" dirty="0"/>
          </a:p>
          <a:p>
            <a:pPr lvl="1"/>
            <a:r>
              <a:rPr lang="zh-CN" altLang="en-US" sz="2000" dirty="0"/>
              <a:t>一种特殊的线性表，它所有的插入和删除操作都限制在表的同一端进行</a:t>
            </a:r>
          </a:p>
          <a:p>
            <a:r>
              <a:rPr lang="zh-CN" altLang="en-US" sz="2400" dirty="0"/>
              <a:t>栈顶（</a:t>
            </a:r>
            <a:r>
              <a:rPr lang="en-US" altLang="zh-CN" sz="2400" dirty="0"/>
              <a:t>top</a:t>
            </a:r>
            <a:r>
              <a:rPr lang="zh-CN" altLang="en-US" sz="2400" dirty="0"/>
              <a:t>）：表中允许进行插入、删除操作的一端</a:t>
            </a:r>
          </a:p>
          <a:p>
            <a:r>
              <a:rPr lang="zh-CN" altLang="en-US" sz="2400" dirty="0"/>
              <a:t>栈底（</a:t>
            </a:r>
            <a:r>
              <a:rPr lang="en-US" altLang="zh-CN" sz="2400" dirty="0"/>
              <a:t>bottom</a:t>
            </a:r>
            <a:r>
              <a:rPr lang="zh-CN" altLang="en-US" sz="2400" dirty="0"/>
              <a:t>）</a:t>
            </a:r>
            <a:endParaRPr lang="en-US" altLang="zh-CN" sz="2400" dirty="0"/>
          </a:p>
          <a:p>
            <a:r>
              <a:rPr lang="zh-CN" altLang="en-US" sz="2400" dirty="0"/>
              <a:t>进栈（入栈</a:t>
            </a:r>
            <a:r>
              <a:rPr lang="en-US" altLang="zh-CN" sz="2400" dirty="0"/>
              <a:t>push</a:t>
            </a:r>
            <a:r>
              <a:rPr lang="zh-CN" altLang="en-US" sz="2400" dirty="0"/>
              <a:t>）：栈的插入运算</a:t>
            </a:r>
          </a:p>
          <a:p>
            <a:r>
              <a:rPr lang="zh-CN" altLang="en-US" sz="2400" dirty="0"/>
              <a:t>退栈（出栈</a:t>
            </a:r>
            <a:r>
              <a:rPr lang="en-US" altLang="zh-CN" sz="2400" dirty="0"/>
              <a:t>pop</a:t>
            </a:r>
            <a:r>
              <a:rPr lang="zh-CN" altLang="en-US" sz="2400" dirty="0"/>
              <a:t>）：栈的删除运算</a:t>
            </a:r>
          </a:p>
          <a:p>
            <a:endParaRPr lang="zh-CN" altLang="en-US" dirty="0"/>
          </a:p>
          <a:p>
            <a:endParaRPr lang="en-US" altLang="zh-CN" dirty="0"/>
          </a:p>
        </p:txBody>
      </p:sp>
    </p:spTree>
    <p:extLst>
      <p:ext uri="{BB962C8B-B14F-4D97-AF65-F5344CB8AC3E}">
        <p14:creationId xmlns:p14="http://schemas.microsoft.com/office/powerpoint/2010/main" val="208479056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bwMode="auto">
          <a:xfrm>
            <a:off x="2431913" y="1563425"/>
            <a:ext cx="3567659" cy="323787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lstStyle/>
          <a:p>
            <a:r>
              <a:rPr lang="zh-CN" altLang="en-US" dirty="0"/>
              <a:t>队列</a:t>
            </a:r>
          </a:p>
        </p:txBody>
      </p:sp>
      <p:cxnSp>
        <p:nvCxnSpPr>
          <p:cNvPr id="7" name="直接连接符 6"/>
          <p:cNvCxnSpPr>
            <a:stCxn id="5" idx="0"/>
            <a:endCxn id="5" idx="4"/>
          </p:cNvCxnSpPr>
          <p:nvPr/>
        </p:nvCxnSpPr>
        <p:spPr bwMode="auto">
          <a:xfrm>
            <a:off x="4215743" y="1563425"/>
            <a:ext cx="0" cy="3237876"/>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stCxn id="5" idx="7"/>
            <a:endCxn id="5" idx="3"/>
          </p:cNvCxnSpPr>
          <p:nvPr/>
        </p:nvCxnSpPr>
        <p:spPr bwMode="auto">
          <a:xfrm flipH="1">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5" idx="1"/>
            <a:endCxn id="5" idx="5"/>
          </p:cNvCxnSpPr>
          <p:nvPr/>
        </p:nvCxnSpPr>
        <p:spPr bwMode="auto">
          <a:xfrm>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直接连接符 12"/>
          <p:cNvCxnSpPr>
            <a:stCxn id="5" idx="6"/>
            <a:endCxn id="5" idx="2"/>
          </p:cNvCxnSpPr>
          <p:nvPr/>
        </p:nvCxnSpPr>
        <p:spPr bwMode="auto">
          <a:xfrm flipH="1">
            <a:off x="2431913" y="3182363"/>
            <a:ext cx="3567659" cy="0"/>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 name="椭圆 3"/>
          <p:cNvSpPr/>
          <p:nvPr/>
        </p:nvSpPr>
        <p:spPr bwMode="auto">
          <a:xfrm>
            <a:off x="3436255" y="2462835"/>
            <a:ext cx="1499016" cy="143905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文本框 13"/>
          <p:cNvSpPr txBox="1"/>
          <p:nvPr/>
        </p:nvSpPr>
        <p:spPr>
          <a:xfrm>
            <a:off x="4866517" y="1335498"/>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０</a:t>
            </a:r>
          </a:p>
        </p:txBody>
      </p:sp>
      <p:sp>
        <p:nvSpPr>
          <p:cNvPr id="15" name="文本框 14"/>
          <p:cNvSpPr txBox="1"/>
          <p:nvPr/>
        </p:nvSpPr>
        <p:spPr>
          <a:xfrm>
            <a:off x="5815442" y="2262780"/>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１</a:t>
            </a:r>
          </a:p>
        </p:txBody>
      </p:sp>
      <p:sp>
        <p:nvSpPr>
          <p:cNvPr id="16" name="文本框 15"/>
          <p:cNvSpPr txBox="1"/>
          <p:nvPr/>
        </p:nvSpPr>
        <p:spPr>
          <a:xfrm>
            <a:off x="5815442" y="372500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２</a:t>
            </a:r>
          </a:p>
        </p:txBody>
      </p:sp>
      <p:sp>
        <p:nvSpPr>
          <p:cNvPr id="17" name="文本框 16"/>
          <p:cNvSpPr txBox="1"/>
          <p:nvPr/>
        </p:nvSpPr>
        <p:spPr>
          <a:xfrm>
            <a:off x="4714698" y="473020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３</a:t>
            </a:r>
          </a:p>
        </p:txBody>
      </p:sp>
      <p:sp>
        <p:nvSpPr>
          <p:cNvPr id="18" name="文本框 17"/>
          <p:cNvSpPr txBox="1"/>
          <p:nvPr/>
        </p:nvSpPr>
        <p:spPr>
          <a:xfrm>
            <a:off x="3164280" y="469945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４</a:t>
            </a:r>
          </a:p>
        </p:txBody>
      </p:sp>
      <p:sp>
        <p:nvSpPr>
          <p:cNvPr id="19" name="文本框 18"/>
          <p:cNvSpPr txBox="1"/>
          <p:nvPr/>
        </p:nvSpPr>
        <p:spPr>
          <a:xfrm>
            <a:off x="2191983" y="377156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５</a:t>
            </a:r>
          </a:p>
        </p:txBody>
      </p:sp>
      <p:sp>
        <p:nvSpPr>
          <p:cNvPr id="20" name="文本框 19"/>
          <p:cNvSpPr txBox="1"/>
          <p:nvPr/>
        </p:nvSpPr>
        <p:spPr>
          <a:xfrm>
            <a:off x="2099874" y="246283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６</a:t>
            </a:r>
          </a:p>
        </p:txBody>
      </p:sp>
      <p:sp>
        <p:nvSpPr>
          <p:cNvPr id="21" name="文本框 20"/>
          <p:cNvSpPr txBox="1"/>
          <p:nvPr/>
        </p:nvSpPr>
        <p:spPr>
          <a:xfrm rot="19941581">
            <a:off x="1975896" y="1034358"/>
            <a:ext cx="2236510" cy="400110"/>
          </a:xfrm>
          <a:prstGeom prst="rect">
            <a:avLst/>
          </a:prstGeom>
          <a:solidFill>
            <a:schemeClr val="accent1">
              <a:lumMod val="40000"/>
              <a:lumOff val="60000"/>
            </a:schemeClr>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ＭＡＸＮＵＭ－１</a:t>
            </a:r>
            <a:endParaRPr lang="en-US" altLang="zh-CN" sz="2000" dirty="0">
              <a:latin typeface="华文中宋" panose="02010600040101010101" pitchFamily="2" charset="-122"/>
              <a:ea typeface="华文中宋" panose="02010600040101010101" pitchFamily="2" charset="-122"/>
            </a:endParaRPr>
          </a:p>
        </p:txBody>
      </p:sp>
      <p:sp>
        <p:nvSpPr>
          <p:cNvPr id="22" name="矩形 21"/>
          <p:cNvSpPr/>
          <p:nvPr/>
        </p:nvSpPr>
        <p:spPr>
          <a:xfrm>
            <a:off x="3164280" y="137775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７</a:t>
            </a:r>
          </a:p>
        </p:txBody>
      </p:sp>
      <p:sp>
        <p:nvSpPr>
          <p:cNvPr id="42" name="矩形 41"/>
          <p:cNvSpPr/>
          <p:nvPr/>
        </p:nvSpPr>
        <p:spPr bwMode="auto">
          <a:xfrm>
            <a:off x="3807819"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43" name="矩形 42"/>
          <p:cNvSpPr/>
          <p:nvPr/>
        </p:nvSpPr>
        <p:spPr bwMode="auto">
          <a:xfrm>
            <a:off x="6898961"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front=0</a:t>
            </a:r>
            <a:endParaRPr lang="zh-CN" altLang="en-US" dirty="0">
              <a:latin typeface="华文中宋" panose="02010600040101010101" pitchFamily="2" charset="-122"/>
              <a:ea typeface="华文中宋" panose="02010600040101010101" pitchFamily="2" charset="-122"/>
            </a:endParaRPr>
          </a:p>
        </p:txBody>
      </p:sp>
      <p:sp>
        <p:nvSpPr>
          <p:cNvPr id="44" name="矩形 43"/>
          <p:cNvSpPr/>
          <p:nvPr/>
        </p:nvSpPr>
        <p:spPr bwMode="auto">
          <a:xfrm>
            <a:off x="5353390" y="5505584"/>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rear=5</a:t>
            </a: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2232163" y="550041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MAXNUM=8</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738554" y="5421966"/>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7" name="文本框 46"/>
          <p:cNvSpPr txBox="1"/>
          <p:nvPr/>
        </p:nvSpPr>
        <p:spPr>
          <a:xfrm>
            <a:off x="520429" y="6014859"/>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48" name="直接连接符 47"/>
          <p:cNvCxnSpPr>
            <a:endCxn id="45" idx="1"/>
          </p:cNvCxnSpPr>
          <p:nvPr/>
        </p:nvCxnSpPr>
        <p:spPr bwMode="auto">
          <a:xfrm>
            <a:off x="1442117" y="5763352"/>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5" name="直接连接符 54"/>
          <p:cNvCxnSpPr/>
          <p:nvPr/>
        </p:nvCxnSpPr>
        <p:spPr bwMode="auto">
          <a:xfrm>
            <a:off x="4215743" y="5838780"/>
            <a:ext cx="0" cy="472079"/>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57"/>
          <p:cNvCxnSpPr/>
          <p:nvPr/>
        </p:nvCxnSpPr>
        <p:spPr bwMode="auto">
          <a:xfrm>
            <a:off x="4215743" y="6310859"/>
            <a:ext cx="4658434" cy="0"/>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0" name="直接连接符 59"/>
          <p:cNvCxnSpPr/>
          <p:nvPr/>
        </p:nvCxnSpPr>
        <p:spPr bwMode="auto">
          <a:xfrm flipV="1">
            <a:off x="8874177" y="1313201"/>
            <a:ext cx="0" cy="4997658"/>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直接连接符 61"/>
          <p:cNvCxnSpPr>
            <a:endCxn id="65" idx="0"/>
          </p:cNvCxnSpPr>
          <p:nvPr/>
        </p:nvCxnSpPr>
        <p:spPr bwMode="auto">
          <a:xfrm flipH="1" flipV="1">
            <a:off x="5411448" y="1313200"/>
            <a:ext cx="3462730" cy="16095"/>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5" name="任意多边形 64"/>
          <p:cNvSpPr/>
          <p:nvPr/>
        </p:nvSpPr>
        <p:spPr bwMode="auto">
          <a:xfrm>
            <a:off x="4522777" y="1313200"/>
            <a:ext cx="888671" cy="229735"/>
          </a:xfrm>
          <a:custGeom>
            <a:avLst/>
            <a:gdLst>
              <a:gd name="connsiteX0" fmla="*/ 779489 w 779489"/>
              <a:gd name="connsiteY0" fmla="*/ 0 h 149901"/>
              <a:gd name="connsiteX1" fmla="*/ 0 w 779489"/>
              <a:gd name="connsiteY1" fmla="*/ 149901 h 149901"/>
              <a:gd name="connsiteX2" fmla="*/ 0 w 779489"/>
              <a:gd name="connsiteY2" fmla="*/ 149901 h 149901"/>
            </a:gdLst>
            <a:ahLst/>
            <a:cxnLst>
              <a:cxn ang="0">
                <a:pos x="connsiteX0" y="connsiteY0"/>
              </a:cxn>
              <a:cxn ang="0">
                <a:pos x="connsiteX1" y="connsiteY1"/>
              </a:cxn>
              <a:cxn ang="0">
                <a:pos x="connsiteX2" y="connsiteY2"/>
              </a:cxn>
            </a:cxnLst>
            <a:rect l="l" t="t" r="r" b="b"/>
            <a:pathLst>
              <a:path w="779489" h="149901">
                <a:moveTo>
                  <a:pt x="779489" y="0"/>
                </a:moveTo>
                <a:lnTo>
                  <a:pt x="0" y="149901"/>
                </a:lnTo>
                <a:lnTo>
                  <a:pt x="0" y="149901"/>
                </a:lnTo>
              </a:path>
            </a:pathLst>
          </a:custGeom>
          <a:noFill/>
          <a:ln w="38100" cap="flat" cmpd="sng" algn="ctr">
            <a:solidFill>
              <a:srgbClr val="3333CC"/>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72" name="直接连接符 71"/>
          <p:cNvCxnSpPr/>
          <p:nvPr/>
        </p:nvCxnSpPr>
        <p:spPr bwMode="auto">
          <a:xfrm flipV="1">
            <a:off x="7668300" y="1563425"/>
            <a:ext cx="10173" cy="4091858"/>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直接连接符 73"/>
          <p:cNvCxnSpPr/>
          <p:nvPr/>
        </p:nvCxnSpPr>
        <p:spPr bwMode="auto">
          <a:xfrm flipH="1" flipV="1">
            <a:off x="5502356" y="1563425"/>
            <a:ext cx="2176117" cy="14385"/>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直接连接符 75"/>
          <p:cNvCxnSpPr/>
          <p:nvPr/>
        </p:nvCxnSpPr>
        <p:spPr bwMode="auto">
          <a:xfrm flipH="1">
            <a:off x="5155844" y="1556232"/>
            <a:ext cx="346512" cy="221633"/>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8" name="直接连接符 77"/>
          <p:cNvCxnSpPr/>
          <p:nvPr/>
        </p:nvCxnSpPr>
        <p:spPr bwMode="auto">
          <a:xfrm flipV="1">
            <a:off x="6590414" y="5216343"/>
            <a:ext cx="0" cy="43894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直接连接符 80"/>
          <p:cNvCxnSpPr/>
          <p:nvPr/>
        </p:nvCxnSpPr>
        <p:spPr bwMode="auto">
          <a:xfrm flipV="1">
            <a:off x="2404542" y="4051391"/>
            <a:ext cx="300638" cy="1211514"/>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 name="文本框 34"/>
          <p:cNvSpPr txBox="1"/>
          <p:nvPr/>
        </p:nvSpPr>
        <p:spPr>
          <a:xfrm>
            <a:off x="4415950" y="1930418"/>
            <a:ext cx="359394"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A</a:t>
            </a:r>
            <a:endParaRPr lang="zh-CN" altLang="en-US" sz="2000" dirty="0">
              <a:latin typeface="华文中宋" panose="02010600040101010101" pitchFamily="2" charset="-122"/>
              <a:ea typeface="华文中宋" panose="02010600040101010101" pitchFamily="2" charset="-122"/>
            </a:endParaRPr>
          </a:p>
        </p:txBody>
      </p:sp>
      <p:sp>
        <p:nvSpPr>
          <p:cNvPr id="36" name="文本框 35"/>
          <p:cNvSpPr txBox="1"/>
          <p:nvPr/>
        </p:nvSpPr>
        <p:spPr>
          <a:xfrm>
            <a:off x="5121836" y="2577258"/>
            <a:ext cx="373820"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B</a:t>
            </a:r>
            <a:endParaRPr lang="zh-CN" altLang="en-US" sz="2000" dirty="0">
              <a:latin typeface="华文中宋" panose="02010600040101010101" pitchFamily="2" charset="-122"/>
              <a:ea typeface="华文中宋" panose="02010600040101010101" pitchFamily="2" charset="-122"/>
            </a:endParaRPr>
          </a:p>
        </p:txBody>
      </p:sp>
      <p:sp>
        <p:nvSpPr>
          <p:cNvPr id="37" name="文本框 36"/>
          <p:cNvSpPr txBox="1"/>
          <p:nvPr/>
        </p:nvSpPr>
        <p:spPr>
          <a:xfrm>
            <a:off x="5141425" y="3449671"/>
            <a:ext cx="373820"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C</a:t>
            </a:r>
            <a:endParaRPr lang="zh-CN" altLang="en-US" sz="2000" dirty="0">
              <a:latin typeface="华文中宋" panose="02010600040101010101" pitchFamily="2" charset="-122"/>
              <a:ea typeface="华文中宋" panose="02010600040101010101" pitchFamily="2" charset="-122"/>
            </a:endParaRPr>
          </a:p>
        </p:txBody>
      </p:sp>
      <p:sp>
        <p:nvSpPr>
          <p:cNvPr id="38" name="文本框 37"/>
          <p:cNvSpPr txBox="1"/>
          <p:nvPr/>
        </p:nvSpPr>
        <p:spPr>
          <a:xfrm>
            <a:off x="4485230" y="4076515"/>
            <a:ext cx="389850"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D</a:t>
            </a:r>
          </a:p>
        </p:txBody>
      </p:sp>
      <p:sp>
        <p:nvSpPr>
          <p:cNvPr id="39" name="文本框 38"/>
          <p:cNvSpPr txBox="1"/>
          <p:nvPr/>
        </p:nvSpPr>
        <p:spPr>
          <a:xfrm>
            <a:off x="3510969" y="4051391"/>
            <a:ext cx="347075" cy="400110"/>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E</a:t>
            </a:r>
            <a:endParaRPr lang="zh-CN" altLang="en-US" sz="2000" dirty="0">
              <a:latin typeface="华文中宋" panose="02010600040101010101" pitchFamily="2" charset="-122"/>
              <a:ea typeface="华文中宋" panose="02010600040101010101" pitchFamily="2" charset="-122"/>
            </a:endParaRPr>
          </a:p>
        </p:txBody>
      </p:sp>
      <p:cxnSp>
        <p:nvCxnSpPr>
          <p:cNvPr id="49" name="直接连接符 48"/>
          <p:cNvCxnSpPr/>
          <p:nvPr/>
        </p:nvCxnSpPr>
        <p:spPr bwMode="auto">
          <a:xfrm flipH="1">
            <a:off x="2404542" y="5216343"/>
            <a:ext cx="4185872" cy="6451"/>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53546334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bwMode="auto">
          <a:xfrm>
            <a:off x="2431913" y="1563425"/>
            <a:ext cx="3567659" cy="323787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lstStyle/>
          <a:p>
            <a:r>
              <a:rPr lang="zh-CN" altLang="en-US" dirty="0"/>
              <a:t>队列</a:t>
            </a:r>
          </a:p>
        </p:txBody>
      </p:sp>
      <p:cxnSp>
        <p:nvCxnSpPr>
          <p:cNvPr id="7" name="直接连接符 6"/>
          <p:cNvCxnSpPr>
            <a:stCxn id="5" idx="0"/>
            <a:endCxn id="5" idx="4"/>
          </p:cNvCxnSpPr>
          <p:nvPr/>
        </p:nvCxnSpPr>
        <p:spPr bwMode="auto">
          <a:xfrm>
            <a:off x="4215743" y="1563425"/>
            <a:ext cx="0" cy="3237876"/>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stCxn id="5" idx="7"/>
            <a:endCxn id="5" idx="3"/>
          </p:cNvCxnSpPr>
          <p:nvPr/>
        </p:nvCxnSpPr>
        <p:spPr bwMode="auto">
          <a:xfrm flipH="1">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5" idx="1"/>
            <a:endCxn id="5" idx="5"/>
          </p:cNvCxnSpPr>
          <p:nvPr/>
        </p:nvCxnSpPr>
        <p:spPr bwMode="auto">
          <a:xfrm>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直接连接符 12"/>
          <p:cNvCxnSpPr>
            <a:stCxn id="5" idx="6"/>
            <a:endCxn id="5" idx="2"/>
          </p:cNvCxnSpPr>
          <p:nvPr/>
        </p:nvCxnSpPr>
        <p:spPr bwMode="auto">
          <a:xfrm flipH="1">
            <a:off x="2431913" y="3182363"/>
            <a:ext cx="3567659" cy="0"/>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 name="椭圆 3"/>
          <p:cNvSpPr/>
          <p:nvPr/>
        </p:nvSpPr>
        <p:spPr bwMode="auto">
          <a:xfrm>
            <a:off x="3436255" y="2462835"/>
            <a:ext cx="1499016" cy="143905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文本框 13"/>
          <p:cNvSpPr txBox="1"/>
          <p:nvPr/>
        </p:nvSpPr>
        <p:spPr>
          <a:xfrm>
            <a:off x="4866517" y="1335498"/>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０</a:t>
            </a:r>
          </a:p>
        </p:txBody>
      </p:sp>
      <p:sp>
        <p:nvSpPr>
          <p:cNvPr id="15" name="文本框 14"/>
          <p:cNvSpPr txBox="1"/>
          <p:nvPr/>
        </p:nvSpPr>
        <p:spPr>
          <a:xfrm>
            <a:off x="5815442" y="2262780"/>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１</a:t>
            </a:r>
          </a:p>
        </p:txBody>
      </p:sp>
      <p:sp>
        <p:nvSpPr>
          <p:cNvPr id="16" name="文本框 15"/>
          <p:cNvSpPr txBox="1"/>
          <p:nvPr/>
        </p:nvSpPr>
        <p:spPr>
          <a:xfrm>
            <a:off x="5815442" y="372500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２</a:t>
            </a:r>
          </a:p>
        </p:txBody>
      </p:sp>
      <p:sp>
        <p:nvSpPr>
          <p:cNvPr id="17" name="文本框 16"/>
          <p:cNvSpPr txBox="1"/>
          <p:nvPr/>
        </p:nvSpPr>
        <p:spPr>
          <a:xfrm>
            <a:off x="4714698" y="473020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３</a:t>
            </a:r>
          </a:p>
        </p:txBody>
      </p:sp>
      <p:sp>
        <p:nvSpPr>
          <p:cNvPr id="18" name="文本框 17"/>
          <p:cNvSpPr txBox="1"/>
          <p:nvPr/>
        </p:nvSpPr>
        <p:spPr>
          <a:xfrm>
            <a:off x="3164280" y="469945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４</a:t>
            </a:r>
          </a:p>
        </p:txBody>
      </p:sp>
      <p:sp>
        <p:nvSpPr>
          <p:cNvPr id="19" name="文本框 18"/>
          <p:cNvSpPr txBox="1"/>
          <p:nvPr/>
        </p:nvSpPr>
        <p:spPr>
          <a:xfrm>
            <a:off x="2191983" y="377156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５</a:t>
            </a:r>
          </a:p>
        </p:txBody>
      </p:sp>
      <p:sp>
        <p:nvSpPr>
          <p:cNvPr id="20" name="文本框 19"/>
          <p:cNvSpPr txBox="1"/>
          <p:nvPr/>
        </p:nvSpPr>
        <p:spPr>
          <a:xfrm>
            <a:off x="2099874" y="246283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６</a:t>
            </a:r>
          </a:p>
        </p:txBody>
      </p:sp>
      <p:sp>
        <p:nvSpPr>
          <p:cNvPr id="21" name="文本框 20"/>
          <p:cNvSpPr txBox="1"/>
          <p:nvPr/>
        </p:nvSpPr>
        <p:spPr>
          <a:xfrm rot="19941581">
            <a:off x="1975896" y="1034358"/>
            <a:ext cx="2236510" cy="400110"/>
          </a:xfrm>
          <a:prstGeom prst="rect">
            <a:avLst/>
          </a:prstGeom>
          <a:solidFill>
            <a:schemeClr val="accent1">
              <a:lumMod val="40000"/>
              <a:lumOff val="60000"/>
            </a:schemeClr>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ＭＡＸＮＵＭ－１</a:t>
            </a:r>
            <a:endParaRPr lang="en-US" altLang="zh-CN" sz="2000" dirty="0">
              <a:latin typeface="华文中宋" panose="02010600040101010101" pitchFamily="2" charset="-122"/>
              <a:ea typeface="华文中宋" panose="02010600040101010101" pitchFamily="2" charset="-122"/>
            </a:endParaRPr>
          </a:p>
        </p:txBody>
      </p:sp>
      <p:sp>
        <p:nvSpPr>
          <p:cNvPr id="22" name="矩形 21"/>
          <p:cNvSpPr/>
          <p:nvPr/>
        </p:nvSpPr>
        <p:spPr>
          <a:xfrm>
            <a:off x="3164280" y="137775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７</a:t>
            </a:r>
          </a:p>
        </p:txBody>
      </p:sp>
      <p:sp>
        <p:nvSpPr>
          <p:cNvPr id="42" name="矩形 41"/>
          <p:cNvSpPr/>
          <p:nvPr/>
        </p:nvSpPr>
        <p:spPr bwMode="auto">
          <a:xfrm>
            <a:off x="3807819"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43" name="矩形 42"/>
          <p:cNvSpPr/>
          <p:nvPr/>
        </p:nvSpPr>
        <p:spPr bwMode="auto">
          <a:xfrm>
            <a:off x="6898961"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front=3</a:t>
            </a:r>
            <a:endParaRPr lang="zh-CN" altLang="en-US" dirty="0">
              <a:latin typeface="华文中宋" panose="02010600040101010101" pitchFamily="2" charset="-122"/>
              <a:ea typeface="华文中宋" panose="02010600040101010101" pitchFamily="2" charset="-122"/>
            </a:endParaRPr>
          </a:p>
        </p:txBody>
      </p:sp>
      <p:sp>
        <p:nvSpPr>
          <p:cNvPr id="44" name="矩形 43"/>
          <p:cNvSpPr/>
          <p:nvPr/>
        </p:nvSpPr>
        <p:spPr bwMode="auto">
          <a:xfrm>
            <a:off x="5353390" y="5505584"/>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rear=5</a:t>
            </a: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2232163" y="550041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MAXNUM=8</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738554" y="5421966"/>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7" name="文本框 46"/>
          <p:cNvSpPr txBox="1"/>
          <p:nvPr/>
        </p:nvSpPr>
        <p:spPr>
          <a:xfrm>
            <a:off x="520429" y="6014859"/>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48" name="直接连接符 47"/>
          <p:cNvCxnSpPr>
            <a:endCxn id="45" idx="1"/>
          </p:cNvCxnSpPr>
          <p:nvPr/>
        </p:nvCxnSpPr>
        <p:spPr bwMode="auto">
          <a:xfrm>
            <a:off x="1442117" y="5763352"/>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5" name="直接连接符 54"/>
          <p:cNvCxnSpPr/>
          <p:nvPr/>
        </p:nvCxnSpPr>
        <p:spPr bwMode="auto">
          <a:xfrm>
            <a:off x="4215743" y="5838780"/>
            <a:ext cx="0" cy="472079"/>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57"/>
          <p:cNvCxnSpPr/>
          <p:nvPr/>
        </p:nvCxnSpPr>
        <p:spPr bwMode="auto">
          <a:xfrm>
            <a:off x="4215743" y="6310859"/>
            <a:ext cx="4658434" cy="0"/>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0" name="直接连接符 59"/>
          <p:cNvCxnSpPr/>
          <p:nvPr/>
        </p:nvCxnSpPr>
        <p:spPr bwMode="auto">
          <a:xfrm flipV="1">
            <a:off x="8874177" y="1313201"/>
            <a:ext cx="0" cy="4997658"/>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直接连接符 61"/>
          <p:cNvCxnSpPr>
            <a:endCxn id="65" idx="0"/>
          </p:cNvCxnSpPr>
          <p:nvPr/>
        </p:nvCxnSpPr>
        <p:spPr bwMode="auto">
          <a:xfrm flipH="1" flipV="1">
            <a:off x="5411448" y="1313200"/>
            <a:ext cx="3462730" cy="16095"/>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5" name="任意多边形 64"/>
          <p:cNvSpPr/>
          <p:nvPr/>
        </p:nvSpPr>
        <p:spPr bwMode="auto">
          <a:xfrm>
            <a:off x="4522777" y="1313200"/>
            <a:ext cx="888671" cy="229735"/>
          </a:xfrm>
          <a:custGeom>
            <a:avLst/>
            <a:gdLst>
              <a:gd name="connsiteX0" fmla="*/ 779489 w 779489"/>
              <a:gd name="connsiteY0" fmla="*/ 0 h 149901"/>
              <a:gd name="connsiteX1" fmla="*/ 0 w 779489"/>
              <a:gd name="connsiteY1" fmla="*/ 149901 h 149901"/>
              <a:gd name="connsiteX2" fmla="*/ 0 w 779489"/>
              <a:gd name="connsiteY2" fmla="*/ 149901 h 149901"/>
            </a:gdLst>
            <a:ahLst/>
            <a:cxnLst>
              <a:cxn ang="0">
                <a:pos x="connsiteX0" y="connsiteY0"/>
              </a:cxn>
              <a:cxn ang="0">
                <a:pos x="connsiteX1" y="connsiteY1"/>
              </a:cxn>
              <a:cxn ang="0">
                <a:pos x="connsiteX2" y="connsiteY2"/>
              </a:cxn>
            </a:cxnLst>
            <a:rect l="l" t="t" r="r" b="b"/>
            <a:pathLst>
              <a:path w="779489" h="149901">
                <a:moveTo>
                  <a:pt x="779489" y="0"/>
                </a:moveTo>
                <a:lnTo>
                  <a:pt x="0" y="149901"/>
                </a:lnTo>
                <a:lnTo>
                  <a:pt x="0" y="149901"/>
                </a:lnTo>
              </a:path>
            </a:pathLst>
          </a:custGeom>
          <a:noFill/>
          <a:ln w="38100" cap="flat" cmpd="sng" algn="ctr">
            <a:solidFill>
              <a:srgbClr val="3333CC"/>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72" name="直接连接符 71"/>
          <p:cNvCxnSpPr/>
          <p:nvPr/>
        </p:nvCxnSpPr>
        <p:spPr bwMode="auto">
          <a:xfrm flipV="1">
            <a:off x="7668300" y="4672138"/>
            <a:ext cx="18489" cy="998135"/>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直接连接符 73"/>
          <p:cNvCxnSpPr/>
          <p:nvPr/>
        </p:nvCxnSpPr>
        <p:spPr bwMode="auto">
          <a:xfrm flipH="1" flipV="1">
            <a:off x="5507173" y="4679696"/>
            <a:ext cx="2176117" cy="14385"/>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直接连接符 75"/>
          <p:cNvCxnSpPr/>
          <p:nvPr/>
        </p:nvCxnSpPr>
        <p:spPr bwMode="auto">
          <a:xfrm flipH="1" flipV="1">
            <a:off x="5026373" y="4601902"/>
            <a:ext cx="488872" cy="73001"/>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8" name="直接连接符 77"/>
          <p:cNvCxnSpPr/>
          <p:nvPr/>
        </p:nvCxnSpPr>
        <p:spPr bwMode="auto">
          <a:xfrm flipV="1">
            <a:off x="6590414" y="5216343"/>
            <a:ext cx="0" cy="43894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直接连接符 80"/>
          <p:cNvCxnSpPr/>
          <p:nvPr/>
        </p:nvCxnSpPr>
        <p:spPr bwMode="auto">
          <a:xfrm flipV="1">
            <a:off x="2404542" y="4036401"/>
            <a:ext cx="300638" cy="1211514"/>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8" name="文本框 37"/>
          <p:cNvSpPr txBox="1"/>
          <p:nvPr/>
        </p:nvSpPr>
        <p:spPr>
          <a:xfrm>
            <a:off x="4485230" y="4076515"/>
            <a:ext cx="389850"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D</a:t>
            </a:r>
          </a:p>
        </p:txBody>
      </p:sp>
      <p:sp>
        <p:nvSpPr>
          <p:cNvPr id="39" name="文本框 38"/>
          <p:cNvSpPr txBox="1"/>
          <p:nvPr/>
        </p:nvSpPr>
        <p:spPr>
          <a:xfrm>
            <a:off x="3510969" y="4051391"/>
            <a:ext cx="347075" cy="400110"/>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E</a:t>
            </a:r>
            <a:endParaRPr lang="zh-CN" altLang="en-US" sz="2000" dirty="0">
              <a:latin typeface="华文中宋" panose="02010600040101010101" pitchFamily="2" charset="-122"/>
              <a:ea typeface="华文中宋" panose="02010600040101010101" pitchFamily="2" charset="-122"/>
            </a:endParaRPr>
          </a:p>
        </p:txBody>
      </p:sp>
      <p:cxnSp>
        <p:nvCxnSpPr>
          <p:cNvPr id="49" name="直接连接符 48"/>
          <p:cNvCxnSpPr/>
          <p:nvPr/>
        </p:nvCxnSpPr>
        <p:spPr bwMode="auto">
          <a:xfrm flipH="1">
            <a:off x="2404542" y="5216343"/>
            <a:ext cx="4185872" cy="6451"/>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93899856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bwMode="auto">
          <a:xfrm>
            <a:off x="2431913" y="1563425"/>
            <a:ext cx="3567659" cy="323787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lstStyle/>
          <a:p>
            <a:r>
              <a:rPr lang="zh-CN" altLang="en-US" dirty="0"/>
              <a:t>队列</a:t>
            </a:r>
          </a:p>
        </p:txBody>
      </p:sp>
      <p:cxnSp>
        <p:nvCxnSpPr>
          <p:cNvPr id="7" name="直接连接符 6"/>
          <p:cNvCxnSpPr>
            <a:stCxn id="5" idx="0"/>
            <a:endCxn id="5" idx="4"/>
          </p:cNvCxnSpPr>
          <p:nvPr/>
        </p:nvCxnSpPr>
        <p:spPr bwMode="auto">
          <a:xfrm>
            <a:off x="4215743" y="1563425"/>
            <a:ext cx="0" cy="3237876"/>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stCxn id="5" idx="7"/>
            <a:endCxn id="5" idx="3"/>
          </p:cNvCxnSpPr>
          <p:nvPr/>
        </p:nvCxnSpPr>
        <p:spPr bwMode="auto">
          <a:xfrm flipH="1">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5" idx="1"/>
            <a:endCxn id="5" idx="5"/>
          </p:cNvCxnSpPr>
          <p:nvPr/>
        </p:nvCxnSpPr>
        <p:spPr bwMode="auto">
          <a:xfrm>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直接连接符 12"/>
          <p:cNvCxnSpPr>
            <a:stCxn id="5" idx="6"/>
            <a:endCxn id="5" idx="2"/>
          </p:cNvCxnSpPr>
          <p:nvPr/>
        </p:nvCxnSpPr>
        <p:spPr bwMode="auto">
          <a:xfrm flipH="1">
            <a:off x="2431913" y="3182363"/>
            <a:ext cx="3567659" cy="0"/>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 name="椭圆 3"/>
          <p:cNvSpPr/>
          <p:nvPr/>
        </p:nvSpPr>
        <p:spPr bwMode="auto">
          <a:xfrm>
            <a:off x="3436255" y="2462835"/>
            <a:ext cx="1499016" cy="143905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文本框 13"/>
          <p:cNvSpPr txBox="1"/>
          <p:nvPr/>
        </p:nvSpPr>
        <p:spPr>
          <a:xfrm>
            <a:off x="4866517" y="1335498"/>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０</a:t>
            </a:r>
          </a:p>
        </p:txBody>
      </p:sp>
      <p:sp>
        <p:nvSpPr>
          <p:cNvPr id="15" name="文本框 14"/>
          <p:cNvSpPr txBox="1"/>
          <p:nvPr/>
        </p:nvSpPr>
        <p:spPr>
          <a:xfrm>
            <a:off x="5815442" y="2262780"/>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１</a:t>
            </a:r>
          </a:p>
        </p:txBody>
      </p:sp>
      <p:sp>
        <p:nvSpPr>
          <p:cNvPr id="16" name="文本框 15"/>
          <p:cNvSpPr txBox="1"/>
          <p:nvPr/>
        </p:nvSpPr>
        <p:spPr>
          <a:xfrm>
            <a:off x="5815442" y="372500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２</a:t>
            </a:r>
          </a:p>
        </p:txBody>
      </p:sp>
      <p:sp>
        <p:nvSpPr>
          <p:cNvPr id="17" name="文本框 16"/>
          <p:cNvSpPr txBox="1"/>
          <p:nvPr/>
        </p:nvSpPr>
        <p:spPr>
          <a:xfrm>
            <a:off x="4714698" y="473020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３</a:t>
            </a:r>
          </a:p>
        </p:txBody>
      </p:sp>
      <p:sp>
        <p:nvSpPr>
          <p:cNvPr id="18" name="文本框 17"/>
          <p:cNvSpPr txBox="1"/>
          <p:nvPr/>
        </p:nvSpPr>
        <p:spPr>
          <a:xfrm>
            <a:off x="3164280" y="469945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４</a:t>
            </a:r>
          </a:p>
        </p:txBody>
      </p:sp>
      <p:sp>
        <p:nvSpPr>
          <p:cNvPr id="19" name="文本框 18"/>
          <p:cNvSpPr txBox="1"/>
          <p:nvPr/>
        </p:nvSpPr>
        <p:spPr>
          <a:xfrm>
            <a:off x="2191983" y="377156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５</a:t>
            </a:r>
          </a:p>
        </p:txBody>
      </p:sp>
      <p:sp>
        <p:nvSpPr>
          <p:cNvPr id="20" name="文本框 19"/>
          <p:cNvSpPr txBox="1"/>
          <p:nvPr/>
        </p:nvSpPr>
        <p:spPr>
          <a:xfrm>
            <a:off x="2099874" y="246283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６</a:t>
            </a:r>
          </a:p>
        </p:txBody>
      </p:sp>
      <p:sp>
        <p:nvSpPr>
          <p:cNvPr id="21" name="文本框 20"/>
          <p:cNvSpPr txBox="1"/>
          <p:nvPr/>
        </p:nvSpPr>
        <p:spPr>
          <a:xfrm rot="19941581">
            <a:off x="1975896" y="1034358"/>
            <a:ext cx="2236510" cy="400110"/>
          </a:xfrm>
          <a:prstGeom prst="rect">
            <a:avLst/>
          </a:prstGeom>
          <a:solidFill>
            <a:schemeClr val="accent1">
              <a:lumMod val="40000"/>
              <a:lumOff val="60000"/>
            </a:schemeClr>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ＭＡＸＮＵＭ－１</a:t>
            </a:r>
            <a:endParaRPr lang="en-US" altLang="zh-CN" sz="2000" dirty="0">
              <a:latin typeface="华文中宋" panose="02010600040101010101" pitchFamily="2" charset="-122"/>
              <a:ea typeface="华文中宋" panose="02010600040101010101" pitchFamily="2" charset="-122"/>
            </a:endParaRPr>
          </a:p>
        </p:txBody>
      </p:sp>
      <p:sp>
        <p:nvSpPr>
          <p:cNvPr id="22" name="矩形 21"/>
          <p:cNvSpPr/>
          <p:nvPr/>
        </p:nvSpPr>
        <p:spPr>
          <a:xfrm>
            <a:off x="3164280" y="137775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７</a:t>
            </a:r>
          </a:p>
        </p:txBody>
      </p:sp>
      <p:sp>
        <p:nvSpPr>
          <p:cNvPr id="42" name="矩形 41"/>
          <p:cNvSpPr/>
          <p:nvPr/>
        </p:nvSpPr>
        <p:spPr bwMode="auto">
          <a:xfrm>
            <a:off x="3807819"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43" name="矩形 42"/>
          <p:cNvSpPr/>
          <p:nvPr/>
        </p:nvSpPr>
        <p:spPr bwMode="auto">
          <a:xfrm>
            <a:off x="6898961"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front=3</a:t>
            </a:r>
            <a:endParaRPr lang="zh-CN" altLang="en-US" dirty="0">
              <a:latin typeface="华文中宋" panose="02010600040101010101" pitchFamily="2" charset="-122"/>
              <a:ea typeface="华文中宋" panose="02010600040101010101" pitchFamily="2" charset="-122"/>
            </a:endParaRPr>
          </a:p>
        </p:txBody>
      </p:sp>
      <p:sp>
        <p:nvSpPr>
          <p:cNvPr id="44" name="矩形 43"/>
          <p:cNvSpPr/>
          <p:nvPr/>
        </p:nvSpPr>
        <p:spPr bwMode="auto">
          <a:xfrm>
            <a:off x="5353390" y="5505584"/>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rear=7</a:t>
            </a: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2232163" y="550041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MAXNUM=8</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738554" y="5421966"/>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7" name="文本框 46"/>
          <p:cNvSpPr txBox="1"/>
          <p:nvPr/>
        </p:nvSpPr>
        <p:spPr>
          <a:xfrm>
            <a:off x="520429" y="6014859"/>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48" name="直接连接符 47"/>
          <p:cNvCxnSpPr>
            <a:endCxn id="45" idx="1"/>
          </p:cNvCxnSpPr>
          <p:nvPr/>
        </p:nvCxnSpPr>
        <p:spPr bwMode="auto">
          <a:xfrm>
            <a:off x="1442117" y="5763352"/>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5" name="直接连接符 54"/>
          <p:cNvCxnSpPr/>
          <p:nvPr/>
        </p:nvCxnSpPr>
        <p:spPr bwMode="auto">
          <a:xfrm>
            <a:off x="4215743" y="5838780"/>
            <a:ext cx="0" cy="472079"/>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57"/>
          <p:cNvCxnSpPr/>
          <p:nvPr/>
        </p:nvCxnSpPr>
        <p:spPr bwMode="auto">
          <a:xfrm>
            <a:off x="4215743" y="6310859"/>
            <a:ext cx="4658434" cy="0"/>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0" name="直接连接符 59"/>
          <p:cNvCxnSpPr/>
          <p:nvPr/>
        </p:nvCxnSpPr>
        <p:spPr bwMode="auto">
          <a:xfrm flipV="1">
            <a:off x="8874177" y="1313201"/>
            <a:ext cx="0" cy="4997658"/>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直接连接符 61"/>
          <p:cNvCxnSpPr>
            <a:endCxn id="65" idx="0"/>
          </p:cNvCxnSpPr>
          <p:nvPr/>
        </p:nvCxnSpPr>
        <p:spPr bwMode="auto">
          <a:xfrm flipH="1" flipV="1">
            <a:off x="5411448" y="1313200"/>
            <a:ext cx="3462730" cy="16095"/>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5" name="任意多边形 64"/>
          <p:cNvSpPr/>
          <p:nvPr/>
        </p:nvSpPr>
        <p:spPr bwMode="auto">
          <a:xfrm>
            <a:off x="4522777" y="1313200"/>
            <a:ext cx="888671" cy="229735"/>
          </a:xfrm>
          <a:custGeom>
            <a:avLst/>
            <a:gdLst>
              <a:gd name="connsiteX0" fmla="*/ 779489 w 779489"/>
              <a:gd name="connsiteY0" fmla="*/ 0 h 149901"/>
              <a:gd name="connsiteX1" fmla="*/ 0 w 779489"/>
              <a:gd name="connsiteY1" fmla="*/ 149901 h 149901"/>
              <a:gd name="connsiteX2" fmla="*/ 0 w 779489"/>
              <a:gd name="connsiteY2" fmla="*/ 149901 h 149901"/>
            </a:gdLst>
            <a:ahLst/>
            <a:cxnLst>
              <a:cxn ang="0">
                <a:pos x="connsiteX0" y="connsiteY0"/>
              </a:cxn>
              <a:cxn ang="0">
                <a:pos x="connsiteX1" y="connsiteY1"/>
              </a:cxn>
              <a:cxn ang="0">
                <a:pos x="connsiteX2" y="connsiteY2"/>
              </a:cxn>
            </a:cxnLst>
            <a:rect l="l" t="t" r="r" b="b"/>
            <a:pathLst>
              <a:path w="779489" h="149901">
                <a:moveTo>
                  <a:pt x="779489" y="0"/>
                </a:moveTo>
                <a:lnTo>
                  <a:pt x="0" y="149901"/>
                </a:lnTo>
                <a:lnTo>
                  <a:pt x="0" y="149901"/>
                </a:lnTo>
              </a:path>
            </a:pathLst>
          </a:custGeom>
          <a:noFill/>
          <a:ln w="38100" cap="flat" cmpd="sng" algn="ctr">
            <a:solidFill>
              <a:srgbClr val="3333CC"/>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72" name="直接连接符 71"/>
          <p:cNvCxnSpPr/>
          <p:nvPr/>
        </p:nvCxnSpPr>
        <p:spPr bwMode="auto">
          <a:xfrm flipV="1">
            <a:off x="7668300" y="4672138"/>
            <a:ext cx="18489" cy="998135"/>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直接连接符 73"/>
          <p:cNvCxnSpPr/>
          <p:nvPr/>
        </p:nvCxnSpPr>
        <p:spPr bwMode="auto">
          <a:xfrm flipH="1" flipV="1">
            <a:off x="5507173" y="4679696"/>
            <a:ext cx="2176117" cy="14385"/>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直接连接符 75"/>
          <p:cNvCxnSpPr/>
          <p:nvPr/>
        </p:nvCxnSpPr>
        <p:spPr bwMode="auto">
          <a:xfrm flipH="1" flipV="1">
            <a:off x="5026373" y="4601902"/>
            <a:ext cx="488872" cy="73001"/>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8" name="直接连接符 77"/>
          <p:cNvCxnSpPr/>
          <p:nvPr/>
        </p:nvCxnSpPr>
        <p:spPr bwMode="auto">
          <a:xfrm flipV="1">
            <a:off x="6590414" y="5216343"/>
            <a:ext cx="0" cy="43894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直接连接符 80"/>
          <p:cNvCxnSpPr/>
          <p:nvPr/>
        </p:nvCxnSpPr>
        <p:spPr bwMode="auto">
          <a:xfrm flipV="1">
            <a:off x="1617336" y="1767759"/>
            <a:ext cx="1665392" cy="326525"/>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8" name="文本框 37"/>
          <p:cNvSpPr txBox="1"/>
          <p:nvPr/>
        </p:nvSpPr>
        <p:spPr>
          <a:xfrm>
            <a:off x="4485230" y="4076515"/>
            <a:ext cx="389850"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D</a:t>
            </a:r>
          </a:p>
        </p:txBody>
      </p:sp>
      <p:sp>
        <p:nvSpPr>
          <p:cNvPr id="39" name="文本框 38"/>
          <p:cNvSpPr txBox="1"/>
          <p:nvPr/>
        </p:nvSpPr>
        <p:spPr>
          <a:xfrm>
            <a:off x="3510969" y="4051391"/>
            <a:ext cx="347075" cy="400110"/>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E</a:t>
            </a:r>
            <a:endParaRPr lang="zh-CN" altLang="en-US" sz="2000" dirty="0">
              <a:latin typeface="华文中宋" panose="02010600040101010101" pitchFamily="2" charset="-122"/>
              <a:ea typeface="华文中宋" panose="02010600040101010101" pitchFamily="2" charset="-122"/>
            </a:endParaRPr>
          </a:p>
        </p:txBody>
      </p:sp>
      <p:cxnSp>
        <p:nvCxnSpPr>
          <p:cNvPr id="49" name="直接连接符 48"/>
          <p:cNvCxnSpPr/>
          <p:nvPr/>
        </p:nvCxnSpPr>
        <p:spPr bwMode="auto">
          <a:xfrm flipH="1">
            <a:off x="1618938" y="5216343"/>
            <a:ext cx="4971476" cy="194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0" name="文本框 39"/>
          <p:cNvSpPr txBox="1"/>
          <p:nvPr/>
        </p:nvSpPr>
        <p:spPr>
          <a:xfrm>
            <a:off x="2780847" y="3439268"/>
            <a:ext cx="347075" cy="400110"/>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F</a:t>
            </a:r>
          </a:p>
        </p:txBody>
      </p:sp>
      <p:sp>
        <p:nvSpPr>
          <p:cNvPr id="41" name="文本框 40"/>
          <p:cNvSpPr txBox="1"/>
          <p:nvPr/>
        </p:nvSpPr>
        <p:spPr>
          <a:xfrm>
            <a:off x="2777605" y="2479491"/>
            <a:ext cx="347075" cy="400110"/>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G</a:t>
            </a:r>
            <a:endParaRPr lang="zh-CN" altLang="en-US" sz="2000" dirty="0">
              <a:latin typeface="华文中宋" panose="02010600040101010101" pitchFamily="2" charset="-122"/>
              <a:ea typeface="华文中宋" panose="02010600040101010101" pitchFamily="2" charset="-122"/>
            </a:endParaRPr>
          </a:p>
        </p:txBody>
      </p:sp>
      <p:cxnSp>
        <p:nvCxnSpPr>
          <p:cNvPr id="51" name="直接连接符 50"/>
          <p:cNvCxnSpPr/>
          <p:nvPr/>
        </p:nvCxnSpPr>
        <p:spPr bwMode="auto">
          <a:xfrm flipV="1">
            <a:off x="1618938" y="2079548"/>
            <a:ext cx="0" cy="3160693"/>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4" name="文本框 23"/>
          <p:cNvSpPr txBox="1"/>
          <p:nvPr/>
        </p:nvSpPr>
        <p:spPr>
          <a:xfrm>
            <a:off x="166860" y="3198229"/>
            <a:ext cx="1107996" cy="461665"/>
          </a:xfrm>
          <a:prstGeom prst="rect">
            <a:avLst/>
          </a:prstGeom>
          <a:noFill/>
        </p:spPr>
        <p:txBody>
          <a:bodyPr wrap="none" rtlCol="0">
            <a:spAutoFit/>
          </a:bodyPr>
          <a:lstStyle/>
          <a:p>
            <a:r>
              <a:rPr lang="zh-CN" altLang="en-US" sz="2400" dirty="0">
                <a:latin typeface="华文中宋" panose="02010600040101010101" pitchFamily="2" charset="-122"/>
                <a:ea typeface="华文中宋" panose="02010600040101010101" pitchFamily="2" charset="-122"/>
              </a:rPr>
              <a:t>假溢出</a:t>
            </a:r>
          </a:p>
        </p:txBody>
      </p:sp>
    </p:spTree>
    <p:extLst>
      <p:ext uri="{BB962C8B-B14F-4D97-AF65-F5344CB8AC3E}">
        <p14:creationId xmlns:p14="http://schemas.microsoft.com/office/powerpoint/2010/main" val="393514981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bwMode="auto">
          <a:xfrm>
            <a:off x="2431913" y="1563425"/>
            <a:ext cx="3567659" cy="323787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lstStyle/>
          <a:p>
            <a:r>
              <a:rPr lang="zh-CN" altLang="en-US" dirty="0"/>
              <a:t>队列</a:t>
            </a:r>
          </a:p>
        </p:txBody>
      </p:sp>
      <p:cxnSp>
        <p:nvCxnSpPr>
          <p:cNvPr id="7" name="直接连接符 6"/>
          <p:cNvCxnSpPr>
            <a:stCxn id="5" idx="0"/>
            <a:endCxn id="5" idx="4"/>
          </p:cNvCxnSpPr>
          <p:nvPr/>
        </p:nvCxnSpPr>
        <p:spPr bwMode="auto">
          <a:xfrm>
            <a:off x="4215743" y="1563425"/>
            <a:ext cx="0" cy="3237876"/>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stCxn id="5" idx="7"/>
            <a:endCxn id="5" idx="3"/>
          </p:cNvCxnSpPr>
          <p:nvPr/>
        </p:nvCxnSpPr>
        <p:spPr bwMode="auto">
          <a:xfrm flipH="1">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5" idx="1"/>
            <a:endCxn id="5" idx="5"/>
          </p:cNvCxnSpPr>
          <p:nvPr/>
        </p:nvCxnSpPr>
        <p:spPr bwMode="auto">
          <a:xfrm>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直接连接符 12"/>
          <p:cNvCxnSpPr>
            <a:stCxn id="5" idx="6"/>
            <a:endCxn id="5" idx="2"/>
          </p:cNvCxnSpPr>
          <p:nvPr/>
        </p:nvCxnSpPr>
        <p:spPr bwMode="auto">
          <a:xfrm flipH="1">
            <a:off x="2431913" y="3182363"/>
            <a:ext cx="3567659" cy="0"/>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 name="椭圆 3"/>
          <p:cNvSpPr/>
          <p:nvPr/>
        </p:nvSpPr>
        <p:spPr bwMode="auto">
          <a:xfrm>
            <a:off x="3436255" y="2462835"/>
            <a:ext cx="1499016" cy="143905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文本框 13"/>
          <p:cNvSpPr txBox="1"/>
          <p:nvPr/>
        </p:nvSpPr>
        <p:spPr>
          <a:xfrm>
            <a:off x="4866517" y="1335498"/>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０</a:t>
            </a:r>
          </a:p>
        </p:txBody>
      </p:sp>
      <p:sp>
        <p:nvSpPr>
          <p:cNvPr id="15" name="文本框 14"/>
          <p:cNvSpPr txBox="1"/>
          <p:nvPr/>
        </p:nvSpPr>
        <p:spPr>
          <a:xfrm>
            <a:off x="5815442" y="2262780"/>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１</a:t>
            </a:r>
          </a:p>
        </p:txBody>
      </p:sp>
      <p:sp>
        <p:nvSpPr>
          <p:cNvPr id="16" name="文本框 15"/>
          <p:cNvSpPr txBox="1"/>
          <p:nvPr/>
        </p:nvSpPr>
        <p:spPr>
          <a:xfrm>
            <a:off x="5815442" y="372500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２</a:t>
            </a:r>
          </a:p>
        </p:txBody>
      </p:sp>
      <p:sp>
        <p:nvSpPr>
          <p:cNvPr id="17" name="文本框 16"/>
          <p:cNvSpPr txBox="1"/>
          <p:nvPr/>
        </p:nvSpPr>
        <p:spPr>
          <a:xfrm>
            <a:off x="4714698" y="473020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３</a:t>
            </a:r>
          </a:p>
        </p:txBody>
      </p:sp>
      <p:sp>
        <p:nvSpPr>
          <p:cNvPr id="18" name="文本框 17"/>
          <p:cNvSpPr txBox="1"/>
          <p:nvPr/>
        </p:nvSpPr>
        <p:spPr>
          <a:xfrm>
            <a:off x="3164280" y="469945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４</a:t>
            </a:r>
          </a:p>
        </p:txBody>
      </p:sp>
      <p:sp>
        <p:nvSpPr>
          <p:cNvPr id="19" name="文本框 18"/>
          <p:cNvSpPr txBox="1"/>
          <p:nvPr/>
        </p:nvSpPr>
        <p:spPr>
          <a:xfrm>
            <a:off x="2191983" y="377156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５</a:t>
            </a:r>
          </a:p>
        </p:txBody>
      </p:sp>
      <p:sp>
        <p:nvSpPr>
          <p:cNvPr id="20" name="文本框 19"/>
          <p:cNvSpPr txBox="1"/>
          <p:nvPr/>
        </p:nvSpPr>
        <p:spPr>
          <a:xfrm>
            <a:off x="2099874" y="246283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６</a:t>
            </a:r>
          </a:p>
        </p:txBody>
      </p:sp>
      <p:sp>
        <p:nvSpPr>
          <p:cNvPr id="21" name="文本框 20"/>
          <p:cNvSpPr txBox="1"/>
          <p:nvPr/>
        </p:nvSpPr>
        <p:spPr>
          <a:xfrm rot="19941581">
            <a:off x="1975896" y="1034358"/>
            <a:ext cx="2236510" cy="400110"/>
          </a:xfrm>
          <a:prstGeom prst="rect">
            <a:avLst/>
          </a:prstGeom>
          <a:solidFill>
            <a:schemeClr val="accent1">
              <a:lumMod val="40000"/>
              <a:lumOff val="60000"/>
            </a:schemeClr>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ＭＡＸＮＵＭ－１</a:t>
            </a:r>
            <a:endParaRPr lang="en-US" altLang="zh-CN" sz="2000" dirty="0">
              <a:latin typeface="华文中宋" panose="02010600040101010101" pitchFamily="2" charset="-122"/>
              <a:ea typeface="华文中宋" panose="02010600040101010101" pitchFamily="2" charset="-122"/>
            </a:endParaRPr>
          </a:p>
        </p:txBody>
      </p:sp>
      <p:sp>
        <p:nvSpPr>
          <p:cNvPr id="22" name="矩形 21"/>
          <p:cNvSpPr/>
          <p:nvPr/>
        </p:nvSpPr>
        <p:spPr>
          <a:xfrm>
            <a:off x="3164280" y="137775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７</a:t>
            </a:r>
          </a:p>
        </p:txBody>
      </p:sp>
      <p:sp>
        <p:nvSpPr>
          <p:cNvPr id="42" name="矩形 41"/>
          <p:cNvSpPr/>
          <p:nvPr/>
        </p:nvSpPr>
        <p:spPr bwMode="auto">
          <a:xfrm>
            <a:off x="3807819"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43" name="矩形 42"/>
          <p:cNvSpPr/>
          <p:nvPr/>
        </p:nvSpPr>
        <p:spPr bwMode="auto">
          <a:xfrm>
            <a:off x="6898961"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front=3</a:t>
            </a:r>
            <a:endParaRPr lang="zh-CN" altLang="en-US" dirty="0">
              <a:latin typeface="华文中宋" panose="02010600040101010101" pitchFamily="2" charset="-122"/>
              <a:ea typeface="华文中宋" panose="02010600040101010101" pitchFamily="2" charset="-122"/>
            </a:endParaRPr>
          </a:p>
        </p:txBody>
      </p:sp>
      <p:sp>
        <p:nvSpPr>
          <p:cNvPr id="44" name="矩形 43"/>
          <p:cNvSpPr/>
          <p:nvPr/>
        </p:nvSpPr>
        <p:spPr bwMode="auto">
          <a:xfrm>
            <a:off x="5353390" y="5505584"/>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rear=2</a:t>
            </a: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2232163" y="550041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MAXNUM=8</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738554" y="5421966"/>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7" name="文本框 46"/>
          <p:cNvSpPr txBox="1"/>
          <p:nvPr/>
        </p:nvSpPr>
        <p:spPr>
          <a:xfrm>
            <a:off x="520429" y="6014859"/>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48" name="直接连接符 47"/>
          <p:cNvCxnSpPr>
            <a:endCxn id="45" idx="1"/>
          </p:cNvCxnSpPr>
          <p:nvPr/>
        </p:nvCxnSpPr>
        <p:spPr bwMode="auto">
          <a:xfrm>
            <a:off x="1442117" y="5763352"/>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5" name="直接连接符 54"/>
          <p:cNvCxnSpPr/>
          <p:nvPr/>
        </p:nvCxnSpPr>
        <p:spPr bwMode="auto">
          <a:xfrm>
            <a:off x="4215743" y="5838780"/>
            <a:ext cx="0" cy="472079"/>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57"/>
          <p:cNvCxnSpPr/>
          <p:nvPr/>
        </p:nvCxnSpPr>
        <p:spPr bwMode="auto">
          <a:xfrm>
            <a:off x="4215743" y="6310859"/>
            <a:ext cx="4658434" cy="0"/>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0" name="直接连接符 59"/>
          <p:cNvCxnSpPr/>
          <p:nvPr/>
        </p:nvCxnSpPr>
        <p:spPr bwMode="auto">
          <a:xfrm flipV="1">
            <a:off x="8874177" y="1313201"/>
            <a:ext cx="0" cy="4997658"/>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直接连接符 61"/>
          <p:cNvCxnSpPr>
            <a:endCxn id="65" idx="0"/>
          </p:cNvCxnSpPr>
          <p:nvPr/>
        </p:nvCxnSpPr>
        <p:spPr bwMode="auto">
          <a:xfrm flipH="1" flipV="1">
            <a:off x="5411448" y="1313200"/>
            <a:ext cx="3462730" cy="16095"/>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5" name="任意多边形 64"/>
          <p:cNvSpPr/>
          <p:nvPr/>
        </p:nvSpPr>
        <p:spPr bwMode="auto">
          <a:xfrm>
            <a:off x="4522777" y="1313200"/>
            <a:ext cx="888671" cy="229735"/>
          </a:xfrm>
          <a:custGeom>
            <a:avLst/>
            <a:gdLst>
              <a:gd name="connsiteX0" fmla="*/ 779489 w 779489"/>
              <a:gd name="connsiteY0" fmla="*/ 0 h 149901"/>
              <a:gd name="connsiteX1" fmla="*/ 0 w 779489"/>
              <a:gd name="connsiteY1" fmla="*/ 149901 h 149901"/>
              <a:gd name="connsiteX2" fmla="*/ 0 w 779489"/>
              <a:gd name="connsiteY2" fmla="*/ 149901 h 149901"/>
            </a:gdLst>
            <a:ahLst/>
            <a:cxnLst>
              <a:cxn ang="0">
                <a:pos x="connsiteX0" y="connsiteY0"/>
              </a:cxn>
              <a:cxn ang="0">
                <a:pos x="connsiteX1" y="connsiteY1"/>
              </a:cxn>
              <a:cxn ang="0">
                <a:pos x="connsiteX2" y="connsiteY2"/>
              </a:cxn>
            </a:cxnLst>
            <a:rect l="l" t="t" r="r" b="b"/>
            <a:pathLst>
              <a:path w="779489" h="149901">
                <a:moveTo>
                  <a:pt x="779489" y="0"/>
                </a:moveTo>
                <a:lnTo>
                  <a:pt x="0" y="149901"/>
                </a:lnTo>
                <a:lnTo>
                  <a:pt x="0" y="149901"/>
                </a:lnTo>
              </a:path>
            </a:pathLst>
          </a:custGeom>
          <a:noFill/>
          <a:ln w="38100" cap="flat" cmpd="sng" algn="ctr">
            <a:solidFill>
              <a:srgbClr val="3333CC"/>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72" name="直接连接符 71"/>
          <p:cNvCxnSpPr/>
          <p:nvPr/>
        </p:nvCxnSpPr>
        <p:spPr bwMode="auto">
          <a:xfrm flipV="1">
            <a:off x="7668300" y="4672138"/>
            <a:ext cx="18489" cy="998135"/>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直接连接符 73"/>
          <p:cNvCxnSpPr/>
          <p:nvPr/>
        </p:nvCxnSpPr>
        <p:spPr bwMode="auto">
          <a:xfrm flipH="1" flipV="1">
            <a:off x="5507173" y="4679696"/>
            <a:ext cx="2176117" cy="14385"/>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直接连接符 75"/>
          <p:cNvCxnSpPr/>
          <p:nvPr/>
        </p:nvCxnSpPr>
        <p:spPr bwMode="auto">
          <a:xfrm flipH="1" flipV="1">
            <a:off x="5026373" y="4601902"/>
            <a:ext cx="488872" cy="73001"/>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直接连接符 80"/>
          <p:cNvCxnSpPr/>
          <p:nvPr/>
        </p:nvCxnSpPr>
        <p:spPr bwMode="auto">
          <a:xfrm flipH="1" flipV="1">
            <a:off x="5903972" y="3625223"/>
            <a:ext cx="705917" cy="289612"/>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8" name="文本框 37"/>
          <p:cNvSpPr txBox="1"/>
          <p:nvPr/>
        </p:nvSpPr>
        <p:spPr>
          <a:xfrm>
            <a:off x="4485230" y="4076515"/>
            <a:ext cx="389850" cy="400110"/>
          </a:xfrm>
          <a:prstGeom prst="rect">
            <a:avLst/>
          </a:prstGeom>
          <a:noFill/>
        </p:spPr>
        <p:txBody>
          <a:bodyPr wrap="none" rtlCol="0">
            <a:spAutoFit/>
          </a:bodyPr>
          <a:lstStyle/>
          <a:p>
            <a:r>
              <a:rPr lang="en-US" altLang="zh-CN" sz="2000" dirty="0">
                <a:latin typeface="华文中宋" panose="02010600040101010101" pitchFamily="2" charset="-122"/>
                <a:ea typeface="华文中宋" panose="02010600040101010101" pitchFamily="2" charset="-122"/>
              </a:rPr>
              <a:t>D</a:t>
            </a:r>
          </a:p>
        </p:txBody>
      </p:sp>
      <p:sp>
        <p:nvSpPr>
          <p:cNvPr id="39" name="文本框 38"/>
          <p:cNvSpPr txBox="1"/>
          <p:nvPr/>
        </p:nvSpPr>
        <p:spPr>
          <a:xfrm>
            <a:off x="3510969" y="4051391"/>
            <a:ext cx="347075" cy="400110"/>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E</a:t>
            </a:r>
            <a:endParaRPr lang="zh-CN" altLang="en-US" sz="2000" dirty="0">
              <a:latin typeface="华文中宋" panose="02010600040101010101" pitchFamily="2" charset="-122"/>
              <a:ea typeface="华文中宋" panose="02010600040101010101" pitchFamily="2" charset="-122"/>
            </a:endParaRPr>
          </a:p>
        </p:txBody>
      </p:sp>
      <p:sp>
        <p:nvSpPr>
          <p:cNvPr id="40" name="文本框 39"/>
          <p:cNvSpPr txBox="1"/>
          <p:nvPr/>
        </p:nvSpPr>
        <p:spPr>
          <a:xfrm>
            <a:off x="2780847" y="3439268"/>
            <a:ext cx="347075" cy="400110"/>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F</a:t>
            </a:r>
          </a:p>
        </p:txBody>
      </p:sp>
      <p:sp>
        <p:nvSpPr>
          <p:cNvPr id="41" name="文本框 40"/>
          <p:cNvSpPr txBox="1"/>
          <p:nvPr/>
        </p:nvSpPr>
        <p:spPr>
          <a:xfrm>
            <a:off x="2777605" y="2479491"/>
            <a:ext cx="347075" cy="400110"/>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G</a:t>
            </a:r>
            <a:endParaRPr lang="zh-CN" altLang="en-US" sz="2000" dirty="0">
              <a:latin typeface="华文中宋" panose="02010600040101010101" pitchFamily="2" charset="-122"/>
              <a:ea typeface="华文中宋" panose="02010600040101010101" pitchFamily="2" charset="-122"/>
            </a:endParaRPr>
          </a:p>
        </p:txBody>
      </p:sp>
      <p:sp>
        <p:nvSpPr>
          <p:cNvPr id="50" name="文本框 49"/>
          <p:cNvSpPr txBox="1"/>
          <p:nvPr/>
        </p:nvSpPr>
        <p:spPr>
          <a:xfrm>
            <a:off x="3575698" y="1879493"/>
            <a:ext cx="347075" cy="400110"/>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H</a:t>
            </a:r>
            <a:endParaRPr lang="zh-CN" altLang="en-US" sz="2000" dirty="0">
              <a:latin typeface="华文中宋" panose="02010600040101010101" pitchFamily="2" charset="-122"/>
              <a:ea typeface="华文中宋" panose="02010600040101010101" pitchFamily="2" charset="-122"/>
            </a:endParaRPr>
          </a:p>
        </p:txBody>
      </p:sp>
      <p:cxnSp>
        <p:nvCxnSpPr>
          <p:cNvPr id="51" name="直接连接符 50"/>
          <p:cNvCxnSpPr/>
          <p:nvPr/>
        </p:nvCxnSpPr>
        <p:spPr bwMode="auto">
          <a:xfrm flipV="1">
            <a:off x="6595231" y="3878176"/>
            <a:ext cx="0" cy="1792097"/>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2" name="文本框 51"/>
          <p:cNvSpPr txBox="1"/>
          <p:nvPr/>
        </p:nvSpPr>
        <p:spPr>
          <a:xfrm>
            <a:off x="4520158" y="1894229"/>
            <a:ext cx="347075" cy="400110"/>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I</a:t>
            </a:r>
            <a:endParaRPr lang="zh-CN" altLang="en-US" sz="2000" dirty="0">
              <a:latin typeface="华文中宋" panose="02010600040101010101" pitchFamily="2" charset="-122"/>
              <a:ea typeface="华文中宋" panose="02010600040101010101" pitchFamily="2" charset="-122"/>
            </a:endParaRPr>
          </a:p>
        </p:txBody>
      </p:sp>
      <p:sp>
        <p:nvSpPr>
          <p:cNvPr id="53" name="文本框 52"/>
          <p:cNvSpPr txBox="1"/>
          <p:nvPr/>
        </p:nvSpPr>
        <p:spPr>
          <a:xfrm>
            <a:off x="5134125" y="2539183"/>
            <a:ext cx="347075" cy="400110"/>
          </a:xfrm>
          <a:prstGeom prst="rect">
            <a:avLst/>
          </a:prstGeom>
          <a:noFill/>
        </p:spPr>
        <p:txBody>
          <a:bodyPr wrap="square" rtlCol="0">
            <a:spAutoFit/>
          </a:bodyPr>
          <a:lstStyle/>
          <a:p>
            <a:r>
              <a:rPr lang="en-US" altLang="zh-CN" sz="2000" dirty="0">
                <a:latin typeface="华文中宋" panose="02010600040101010101" pitchFamily="2" charset="-122"/>
                <a:ea typeface="华文中宋" panose="02010600040101010101" pitchFamily="2" charset="-122"/>
              </a:rPr>
              <a:t>J</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71172343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bwMode="auto">
          <a:xfrm>
            <a:off x="2431913" y="1563425"/>
            <a:ext cx="3567659" cy="323787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标题 1"/>
          <p:cNvSpPr>
            <a:spLocks noGrp="1"/>
          </p:cNvSpPr>
          <p:nvPr>
            <p:ph type="title"/>
          </p:nvPr>
        </p:nvSpPr>
        <p:spPr/>
        <p:txBody>
          <a:bodyPr/>
          <a:lstStyle/>
          <a:p>
            <a:r>
              <a:rPr lang="zh-CN" altLang="en-US" dirty="0"/>
              <a:t>队列</a:t>
            </a:r>
          </a:p>
        </p:txBody>
      </p:sp>
      <p:cxnSp>
        <p:nvCxnSpPr>
          <p:cNvPr id="7" name="直接连接符 6"/>
          <p:cNvCxnSpPr>
            <a:stCxn id="5" idx="0"/>
            <a:endCxn id="5" idx="4"/>
          </p:cNvCxnSpPr>
          <p:nvPr/>
        </p:nvCxnSpPr>
        <p:spPr bwMode="auto">
          <a:xfrm>
            <a:off x="4215743" y="1563425"/>
            <a:ext cx="0" cy="3237876"/>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直接连接符 8"/>
          <p:cNvCxnSpPr>
            <a:stCxn id="5" idx="7"/>
            <a:endCxn id="5" idx="3"/>
          </p:cNvCxnSpPr>
          <p:nvPr/>
        </p:nvCxnSpPr>
        <p:spPr bwMode="auto">
          <a:xfrm flipH="1">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连接符 10"/>
          <p:cNvCxnSpPr>
            <a:stCxn id="5" idx="1"/>
            <a:endCxn id="5" idx="5"/>
          </p:cNvCxnSpPr>
          <p:nvPr/>
        </p:nvCxnSpPr>
        <p:spPr bwMode="auto">
          <a:xfrm>
            <a:off x="2954385" y="2037601"/>
            <a:ext cx="2522715" cy="2289524"/>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直接连接符 12"/>
          <p:cNvCxnSpPr>
            <a:stCxn id="5" idx="6"/>
            <a:endCxn id="5" idx="2"/>
          </p:cNvCxnSpPr>
          <p:nvPr/>
        </p:nvCxnSpPr>
        <p:spPr bwMode="auto">
          <a:xfrm flipH="1">
            <a:off x="2431913" y="3182363"/>
            <a:ext cx="3567659" cy="0"/>
          </a:xfrm>
          <a:prstGeom prst="lin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 name="椭圆 3"/>
          <p:cNvSpPr/>
          <p:nvPr/>
        </p:nvSpPr>
        <p:spPr bwMode="auto">
          <a:xfrm>
            <a:off x="3436255" y="2462835"/>
            <a:ext cx="1499016" cy="1439056"/>
          </a:xfrm>
          <a:prstGeom prst="ellipse">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文本框 13"/>
          <p:cNvSpPr txBox="1"/>
          <p:nvPr/>
        </p:nvSpPr>
        <p:spPr>
          <a:xfrm>
            <a:off x="4866517" y="1335498"/>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０</a:t>
            </a:r>
          </a:p>
        </p:txBody>
      </p:sp>
      <p:sp>
        <p:nvSpPr>
          <p:cNvPr id="15" name="文本框 14"/>
          <p:cNvSpPr txBox="1"/>
          <p:nvPr/>
        </p:nvSpPr>
        <p:spPr>
          <a:xfrm>
            <a:off x="5815442" y="2262780"/>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１</a:t>
            </a:r>
          </a:p>
        </p:txBody>
      </p:sp>
      <p:sp>
        <p:nvSpPr>
          <p:cNvPr id="16" name="文本框 15"/>
          <p:cNvSpPr txBox="1"/>
          <p:nvPr/>
        </p:nvSpPr>
        <p:spPr>
          <a:xfrm>
            <a:off x="5815442" y="372500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２</a:t>
            </a:r>
          </a:p>
        </p:txBody>
      </p:sp>
      <p:sp>
        <p:nvSpPr>
          <p:cNvPr id="17" name="文本框 16"/>
          <p:cNvSpPr txBox="1"/>
          <p:nvPr/>
        </p:nvSpPr>
        <p:spPr>
          <a:xfrm>
            <a:off x="4714698" y="473020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３</a:t>
            </a:r>
          </a:p>
        </p:txBody>
      </p:sp>
      <p:sp>
        <p:nvSpPr>
          <p:cNvPr id="18" name="文本框 17"/>
          <p:cNvSpPr txBox="1"/>
          <p:nvPr/>
        </p:nvSpPr>
        <p:spPr>
          <a:xfrm>
            <a:off x="3164280" y="4699451"/>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４</a:t>
            </a:r>
          </a:p>
        </p:txBody>
      </p:sp>
      <p:sp>
        <p:nvSpPr>
          <p:cNvPr id="19" name="文本框 18"/>
          <p:cNvSpPr txBox="1"/>
          <p:nvPr/>
        </p:nvSpPr>
        <p:spPr>
          <a:xfrm>
            <a:off x="2191983" y="3771563"/>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５</a:t>
            </a:r>
          </a:p>
        </p:txBody>
      </p:sp>
      <p:sp>
        <p:nvSpPr>
          <p:cNvPr id="20" name="文本框 19"/>
          <p:cNvSpPr txBox="1"/>
          <p:nvPr/>
        </p:nvSpPr>
        <p:spPr>
          <a:xfrm>
            <a:off x="2099874" y="246283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６</a:t>
            </a:r>
          </a:p>
        </p:txBody>
      </p:sp>
      <p:sp>
        <p:nvSpPr>
          <p:cNvPr id="21" name="文本框 20"/>
          <p:cNvSpPr txBox="1"/>
          <p:nvPr/>
        </p:nvSpPr>
        <p:spPr>
          <a:xfrm rot="19941581">
            <a:off x="1975896" y="1034358"/>
            <a:ext cx="2236510" cy="400110"/>
          </a:xfrm>
          <a:prstGeom prst="rect">
            <a:avLst/>
          </a:prstGeom>
          <a:solidFill>
            <a:schemeClr val="accent1">
              <a:lumMod val="40000"/>
              <a:lumOff val="60000"/>
            </a:schemeClr>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ＭＡＸＮＵＭ－１</a:t>
            </a:r>
            <a:endParaRPr lang="en-US" altLang="zh-CN" sz="2000" dirty="0">
              <a:latin typeface="华文中宋" panose="02010600040101010101" pitchFamily="2" charset="-122"/>
              <a:ea typeface="华文中宋" panose="02010600040101010101" pitchFamily="2" charset="-122"/>
            </a:endParaRPr>
          </a:p>
        </p:txBody>
      </p:sp>
      <p:sp>
        <p:nvSpPr>
          <p:cNvPr id="22" name="矩形 21"/>
          <p:cNvSpPr/>
          <p:nvPr/>
        </p:nvSpPr>
        <p:spPr>
          <a:xfrm>
            <a:off x="3164280" y="1377755"/>
            <a:ext cx="441146" cy="400110"/>
          </a:xfrm>
          <a:prstGeom prst="rect">
            <a:avLst/>
          </a:prstGeom>
          <a:no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７</a:t>
            </a:r>
          </a:p>
        </p:txBody>
      </p:sp>
      <p:sp>
        <p:nvSpPr>
          <p:cNvPr id="42" name="矩形 41"/>
          <p:cNvSpPr/>
          <p:nvPr/>
        </p:nvSpPr>
        <p:spPr bwMode="auto">
          <a:xfrm>
            <a:off x="3807819"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q</a:t>
            </a:r>
            <a:endParaRPr lang="zh-CN" altLang="en-US" dirty="0">
              <a:latin typeface="华文中宋" panose="02010600040101010101" pitchFamily="2" charset="-122"/>
              <a:ea typeface="华文中宋" panose="02010600040101010101" pitchFamily="2" charset="-122"/>
            </a:endParaRPr>
          </a:p>
        </p:txBody>
      </p:sp>
      <p:sp>
        <p:nvSpPr>
          <p:cNvPr id="43" name="矩形 42"/>
          <p:cNvSpPr/>
          <p:nvPr/>
        </p:nvSpPr>
        <p:spPr bwMode="auto">
          <a:xfrm>
            <a:off x="6898961" y="5505585"/>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front=2</a:t>
            </a:r>
            <a:endParaRPr lang="zh-CN" altLang="en-US" dirty="0">
              <a:latin typeface="华文中宋" panose="02010600040101010101" pitchFamily="2" charset="-122"/>
              <a:ea typeface="华文中宋" panose="02010600040101010101" pitchFamily="2" charset="-122"/>
            </a:endParaRPr>
          </a:p>
        </p:txBody>
      </p:sp>
      <p:sp>
        <p:nvSpPr>
          <p:cNvPr id="44" name="矩形 43"/>
          <p:cNvSpPr/>
          <p:nvPr/>
        </p:nvSpPr>
        <p:spPr bwMode="auto">
          <a:xfrm>
            <a:off x="5353390" y="5505584"/>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eaLnBrk="1" hangingPunct="1">
              <a:buFont typeface="Arial" panose="020B0604020202020204" pitchFamily="34" charset="0"/>
              <a:buNone/>
            </a:pPr>
            <a:r>
              <a:rPr lang="en-US" altLang="zh-CN" dirty="0">
                <a:latin typeface="华文中宋" panose="02010600040101010101" pitchFamily="2" charset="-122"/>
                <a:ea typeface="华文中宋" panose="02010600040101010101" pitchFamily="2" charset="-122"/>
              </a:rPr>
              <a:t>rear=2</a:t>
            </a:r>
            <a:endParaRPr lang="zh-CN" altLang="en-US"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2232163" y="5500412"/>
            <a:ext cx="1575656" cy="525881"/>
          </a:xfrm>
          <a:prstGeom prst="rect">
            <a:avLst/>
          </a:prstGeom>
          <a:solidFill>
            <a:schemeClr val="accent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MAXNUM=8</a:t>
            </a:r>
            <a:endParaRPr kumimoji="0" lang="zh-CN" altLang="en-US"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738554" y="5421966"/>
            <a:ext cx="1081378" cy="648930"/>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7" name="文本框 46"/>
          <p:cNvSpPr txBox="1"/>
          <p:nvPr/>
        </p:nvSpPr>
        <p:spPr>
          <a:xfrm>
            <a:off x="520429" y="6014859"/>
            <a:ext cx="1435582" cy="4719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sz="2000" dirty="0" err="1"/>
              <a:t>seqQueue</a:t>
            </a:r>
            <a:endParaRPr lang="zh-CN" altLang="en-US" sz="2000" dirty="0"/>
          </a:p>
        </p:txBody>
      </p:sp>
      <p:cxnSp>
        <p:nvCxnSpPr>
          <p:cNvPr id="48" name="直接连接符 47"/>
          <p:cNvCxnSpPr>
            <a:endCxn id="45" idx="1"/>
          </p:cNvCxnSpPr>
          <p:nvPr/>
        </p:nvCxnSpPr>
        <p:spPr bwMode="auto">
          <a:xfrm>
            <a:off x="1442117" y="5763352"/>
            <a:ext cx="790046" cy="1"/>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5" name="直接连接符 54"/>
          <p:cNvCxnSpPr/>
          <p:nvPr/>
        </p:nvCxnSpPr>
        <p:spPr bwMode="auto">
          <a:xfrm>
            <a:off x="4215743" y="5838780"/>
            <a:ext cx="0" cy="472079"/>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57"/>
          <p:cNvCxnSpPr/>
          <p:nvPr/>
        </p:nvCxnSpPr>
        <p:spPr bwMode="auto">
          <a:xfrm>
            <a:off x="4215743" y="6310859"/>
            <a:ext cx="4658434" cy="0"/>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0" name="直接连接符 59"/>
          <p:cNvCxnSpPr/>
          <p:nvPr/>
        </p:nvCxnSpPr>
        <p:spPr bwMode="auto">
          <a:xfrm flipV="1">
            <a:off x="8874177" y="1313201"/>
            <a:ext cx="0" cy="4997658"/>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2" name="直接连接符 61"/>
          <p:cNvCxnSpPr>
            <a:endCxn id="65" idx="0"/>
          </p:cNvCxnSpPr>
          <p:nvPr/>
        </p:nvCxnSpPr>
        <p:spPr bwMode="auto">
          <a:xfrm flipH="1" flipV="1">
            <a:off x="5411448" y="1313200"/>
            <a:ext cx="3462730" cy="16095"/>
          </a:xfrm>
          <a:prstGeom prst="line">
            <a:avLst/>
          </a:prstGeom>
          <a:solidFill>
            <a:schemeClr val="accent1"/>
          </a:solidFill>
          <a:ln w="38100" cap="flat" cmpd="sng" algn="ctr">
            <a:solidFill>
              <a:srgbClr val="3333CC"/>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5" name="任意多边形 64"/>
          <p:cNvSpPr/>
          <p:nvPr/>
        </p:nvSpPr>
        <p:spPr bwMode="auto">
          <a:xfrm>
            <a:off x="4522777" y="1313200"/>
            <a:ext cx="888671" cy="229735"/>
          </a:xfrm>
          <a:custGeom>
            <a:avLst/>
            <a:gdLst>
              <a:gd name="connsiteX0" fmla="*/ 779489 w 779489"/>
              <a:gd name="connsiteY0" fmla="*/ 0 h 149901"/>
              <a:gd name="connsiteX1" fmla="*/ 0 w 779489"/>
              <a:gd name="connsiteY1" fmla="*/ 149901 h 149901"/>
              <a:gd name="connsiteX2" fmla="*/ 0 w 779489"/>
              <a:gd name="connsiteY2" fmla="*/ 149901 h 149901"/>
            </a:gdLst>
            <a:ahLst/>
            <a:cxnLst>
              <a:cxn ang="0">
                <a:pos x="connsiteX0" y="connsiteY0"/>
              </a:cxn>
              <a:cxn ang="0">
                <a:pos x="connsiteX1" y="connsiteY1"/>
              </a:cxn>
              <a:cxn ang="0">
                <a:pos x="connsiteX2" y="connsiteY2"/>
              </a:cxn>
            </a:cxnLst>
            <a:rect l="l" t="t" r="r" b="b"/>
            <a:pathLst>
              <a:path w="779489" h="149901">
                <a:moveTo>
                  <a:pt x="779489" y="0"/>
                </a:moveTo>
                <a:lnTo>
                  <a:pt x="0" y="149901"/>
                </a:lnTo>
                <a:lnTo>
                  <a:pt x="0" y="149901"/>
                </a:lnTo>
              </a:path>
            </a:pathLst>
          </a:custGeom>
          <a:noFill/>
          <a:ln w="38100" cap="flat" cmpd="sng" algn="ctr">
            <a:solidFill>
              <a:srgbClr val="3333CC"/>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72" name="直接连接符 71"/>
          <p:cNvCxnSpPr/>
          <p:nvPr/>
        </p:nvCxnSpPr>
        <p:spPr bwMode="auto">
          <a:xfrm flipV="1">
            <a:off x="7668300" y="3586449"/>
            <a:ext cx="9618" cy="2068834"/>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直接连接符 73"/>
          <p:cNvCxnSpPr/>
          <p:nvPr/>
        </p:nvCxnSpPr>
        <p:spPr bwMode="auto">
          <a:xfrm flipH="1">
            <a:off x="5999572" y="3596375"/>
            <a:ext cx="1706875" cy="0"/>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8" name="直接连接符 77"/>
          <p:cNvCxnSpPr/>
          <p:nvPr/>
        </p:nvCxnSpPr>
        <p:spPr bwMode="auto">
          <a:xfrm flipV="1">
            <a:off x="6544960" y="4327125"/>
            <a:ext cx="0" cy="1328158"/>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1" name="直接连接符 80"/>
          <p:cNvCxnSpPr/>
          <p:nvPr/>
        </p:nvCxnSpPr>
        <p:spPr bwMode="auto">
          <a:xfrm flipH="1" flipV="1">
            <a:off x="5565102" y="4152428"/>
            <a:ext cx="979858" cy="206813"/>
          </a:xfrm>
          <a:prstGeom prst="line">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58312040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3" name="内容占位符 2"/>
          <p:cNvSpPr>
            <a:spLocks noGrp="1"/>
          </p:cNvSpPr>
          <p:nvPr>
            <p:ph idx="1"/>
          </p:nvPr>
        </p:nvSpPr>
        <p:spPr>
          <a:xfrm>
            <a:off x="452354" y="1341439"/>
            <a:ext cx="8511764" cy="3530364"/>
          </a:xfrm>
        </p:spPr>
        <p:txBody>
          <a:bodyPr/>
          <a:lstStyle/>
          <a:p>
            <a:r>
              <a:rPr lang="zh-CN" altLang="en-US" dirty="0"/>
              <a:t>空的循环队列</a:t>
            </a:r>
            <a:endParaRPr lang="en-US" altLang="zh-CN" dirty="0"/>
          </a:p>
          <a:p>
            <a:pPr marL="0" indent="0">
              <a:buNone/>
            </a:pPr>
            <a:r>
              <a:rPr lang="en-US" altLang="zh-CN" dirty="0"/>
              <a:t>     </a:t>
            </a:r>
            <a:r>
              <a:rPr lang="en-US" altLang="zh-CN" dirty="0" err="1"/>
              <a:t>seqQueue</a:t>
            </a:r>
            <a:r>
              <a:rPr lang="en-US" altLang="zh-CN" dirty="0"/>
              <a:t>-&gt;front == </a:t>
            </a:r>
            <a:r>
              <a:rPr lang="en-US" altLang="zh-CN" dirty="0" err="1"/>
              <a:t>seqQueue</a:t>
            </a:r>
            <a:r>
              <a:rPr lang="en-US" altLang="zh-CN" dirty="0"/>
              <a:t>-&gt;rear;</a:t>
            </a:r>
          </a:p>
          <a:p>
            <a:pPr marL="0" indent="0">
              <a:buNone/>
            </a:pPr>
            <a:endParaRPr lang="en-US" altLang="zh-CN" dirty="0"/>
          </a:p>
          <a:p>
            <a:r>
              <a:rPr lang="zh-CN" altLang="en-US" dirty="0"/>
              <a:t>满的循环队列</a:t>
            </a:r>
            <a:endParaRPr lang="en-US" altLang="zh-CN" dirty="0"/>
          </a:p>
          <a:p>
            <a:pPr marL="0" indent="0">
              <a:buNone/>
            </a:pPr>
            <a:r>
              <a:rPr lang="en-US" altLang="zh-CN" dirty="0"/>
              <a:t>    (</a:t>
            </a:r>
            <a:r>
              <a:rPr lang="en-US" altLang="zh-CN" dirty="0" err="1"/>
              <a:t>seqQueue</a:t>
            </a:r>
            <a:r>
              <a:rPr lang="en-US" altLang="zh-CN" dirty="0"/>
              <a:t>-&gt;rear+1) % </a:t>
            </a:r>
            <a:r>
              <a:rPr lang="en-US" altLang="zh-CN" dirty="0" err="1"/>
              <a:t>seqQueue</a:t>
            </a:r>
            <a:r>
              <a:rPr lang="en-US" altLang="zh-CN" dirty="0"/>
              <a:t>-&gt;MAXNUM ==  </a:t>
            </a:r>
            <a:r>
              <a:rPr lang="en-US" altLang="zh-CN" dirty="0" err="1"/>
              <a:t>seqQueue</a:t>
            </a:r>
            <a:r>
              <a:rPr lang="en-US" altLang="zh-CN" dirty="0"/>
              <a:t>-&gt;front;</a:t>
            </a:r>
          </a:p>
          <a:p>
            <a:endParaRPr lang="en-US" altLang="zh-CN" dirty="0"/>
          </a:p>
        </p:txBody>
      </p:sp>
    </p:spTree>
    <p:extLst>
      <p:ext uri="{BB962C8B-B14F-4D97-AF65-F5344CB8AC3E}">
        <p14:creationId xmlns:p14="http://schemas.microsoft.com/office/powerpoint/2010/main" val="40738049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队列的顺序表示</a:t>
            </a:r>
          </a:p>
        </p:txBody>
      </p:sp>
      <p:sp>
        <p:nvSpPr>
          <p:cNvPr id="3" name="内容占位符 2"/>
          <p:cNvSpPr>
            <a:spLocks noGrp="1"/>
          </p:cNvSpPr>
          <p:nvPr>
            <p:ph idx="1"/>
          </p:nvPr>
        </p:nvSpPr>
        <p:spPr>
          <a:xfrm>
            <a:off x="452354" y="1341438"/>
            <a:ext cx="8153400" cy="772175"/>
          </a:xfrm>
        </p:spPr>
        <p:txBody>
          <a:bodyPr/>
          <a:lstStyle/>
          <a:p>
            <a:r>
              <a:rPr lang="zh-CN" altLang="en-US" dirty="0"/>
              <a:t>入队列</a:t>
            </a:r>
            <a:endParaRPr lang="en-US" altLang="zh-CN" dirty="0"/>
          </a:p>
        </p:txBody>
      </p:sp>
      <p:sp>
        <p:nvSpPr>
          <p:cNvPr id="4" name="矩形 3"/>
          <p:cNvSpPr/>
          <p:nvPr/>
        </p:nvSpPr>
        <p:spPr>
          <a:xfrm>
            <a:off x="194872" y="2055547"/>
            <a:ext cx="8949128" cy="4154984"/>
          </a:xfrm>
          <a:prstGeom prst="rect">
            <a:avLst/>
          </a:prstGeom>
          <a:solidFill>
            <a:schemeClr val="tx1">
              <a:lumMod val="20000"/>
              <a:lumOff val="80000"/>
            </a:schemeClr>
          </a:solidFill>
        </p:spPr>
        <p:txBody>
          <a:bodyPr wrap="square">
            <a:spAutoFit/>
          </a:bodyPr>
          <a:lstStyle/>
          <a:p>
            <a:r>
              <a:rPr lang="en-US" altLang="zh-CN" sz="2400" dirty="0">
                <a:latin typeface="华文中宋" panose="02010600040101010101" pitchFamily="2" charset="-122"/>
                <a:ea typeface="华文中宋" panose="02010600040101010101" pitchFamily="2" charset="-122"/>
              </a:rPr>
              <a:t>void </a:t>
            </a:r>
            <a:r>
              <a:rPr lang="en-US" altLang="zh-CN" sz="2400" dirty="0" err="1">
                <a:latin typeface="华文中宋" panose="02010600040101010101" pitchFamily="2" charset="-122"/>
                <a:ea typeface="华文中宋" panose="02010600040101010101" pitchFamily="2" charset="-122"/>
              </a:rPr>
              <a:t>enQueue_seq</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PSeqQueue</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paqu</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DataType</a:t>
            </a:r>
            <a:r>
              <a:rPr lang="en-US" altLang="zh-CN" sz="2400" dirty="0">
                <a:latin typeface="华文中宋" panose="02010600040101010101" pitchFamily="2" charset="-122"/>
                <a:ea typeface="华文中宋" panose="02010600040101010101" pitchFamily="2" charset="-122"/>
              </a:rPr>
              <a:t> x ) {</a:t>
            </a:r>
          </a:p>
          <a:p>
            <a:pPr marR="29830"/>
            <a:r>
              <a:rPr lang="pt-BR" altLang="zh-CN" sz="2400" dirty="0">
                <a:latin typeface="华文中宋" panose="02010600040101010101" pitchFamily="2" charset="-122"/>
                <a:ea typeface="华文中宋" panose="02010600040101010101" pitchFamily="2" charset="-122"/>
              </a:rPr>
              <a:t>   </a:t>
            </a:r>
          </a:p>
          <a:p>
            <a:pPr marR="29830"/>
            <a:r>
              <a:rPr lang="pt-BR" altLang="zh-CN" sz="2400" dirty="0">
                <a:latin typeface="华文中宋" panose="02010600040101010101" pitchFamily="2" charset="-122"/>
                <a:ea typeface="华文中宋" panose="02010600040101010101" pitchFamily="2" charset="-122"/>
              </a:rPr>
              <a:t>    if( (paqu-&gt;rear + 1) % paqu-</a:t>
            </a:r>
            <a:r>
              <a:rPr lang="en-US" altLang="zh-CN" sz="2400" dirty="0">
                <a:latin typeface="华文中宋" panose="02010600040101010101" pitchFamily="2" charset="-122"/>
                <a:ea typeface="华文中宋" panose="02010600040101010101" pitchFamily="2" charset="-122"/>
              </a:rPr>
              <a:t>&gt;</a:t>
            </a:r>
            <a:r>
              <a:rPr lang="pt-BR" altLang="zh-CN" sz="2400" dirty="0">
                <a:latin typeface="华文中宋" panose="02010600040101010101" pitchFamily="2" charset="-122"/>
                <a:ea typeface="华文中宋" panose="02010600040101010101" pitchFamily="2" charset="-122"/>
              </a:rPr>
              <a:t>MAXNUM == paqu-&gt;front )</a:t>
            </a:r>
          </a:p>
          <a:p>
            <a:pPr marR="68180"/>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printf</a:t>
            </a:r>
            <a:r>
              <a:rPr lang="en-US" altLang="zh-CN" sz="2400" dirty="0">
                <a:latin typeface="华文中宋" panose="02010600040101010101" pitchFamily="2" charset="-122"/>
                <a:ea typeface="华文中宋" panose="02010600040101010101" pitchFamily="2" charset="-122"/>
              </a:rPr>
              <a:t>( "Full queue.\n" );</a:t>
            </a:r>
          </a:p>
          <a:p>
            <a:pPr marR="61930"/>
            <a:r>
              <a:rPr lang="pt-BR" altLang="zh-CN" sz="2400" dirty="0">
                <a:latin typeface="华文中宋" panose="02010600040101010101" pitchFamily="2" charset="-122"/>
                <a:ea typeface="华文中宋" panose="02010600040101010101" pitchFamily="2" charset="-122"/>
              </a:rPr>
              <a:t>     else </a:t>
            </a:r>
          </a:p>
          <a:p>
            <a:pPr marR="61930"/>
            <a:r>
              <a:rPr lang="pt-BR" altLang="zh-CN" sz="2400" dirty="0">
                <a:latin typeface="华文中宋" panose="02010600040101010101" pitchFamily="2" charset="-122"/>
                <a:ea typeface="华文中宋" panose="02010600040101010101" pitchFamily="2" charset="-122"/>
              </a:rPr>
              <a:t>     { </a:t>
            </a:r>
          </a:p>
          <a:p>
            <a:pPr marR="61930"/>
            <a:r>
              <a:rPr lang="pt-BR" altLang="zh-CN" sz="2400" dirty="0">
                <a:solidFill>
                  <a:srgbClr val="FF0000"/>
                </a:solidFill>
                <a:latin typeface="华文中宋" panose="02010600040101010101" pitchFamily="2" charset="-122"/>
                <a:ea typeface="华文中宋" panose="02010600040101010101" pitchFamily="2" charset="-122"/>
              </a:rPr>
              <a:t>         paqu-&gt;q[paqu-&gt;rear] = x;</a:t>
            </a:r>
          </a:p>
          <a:p>
            <a:pPr marR="28330"/>
            <a:r>
              <a:rPr lang="pt-BR" altLang="zh-CN" sz="2400" dirty="0">
                <a:solidFill>
                  <a:srgbClr val="FF0000"/>
                </a:solidFill>
                <a:latin typeface="华文中宋" panose="02010600040101010101" pitchFamily="2" charset="-122"/>
                <a:ea typeface="华文中宋" panose="02010600040101010101" pitchFamily="2" charset="-122"/>
              </a:rPr>
              <a:t>         paqu-&gt;rear = (paqu-&gt;rear + 1) % paqu-</a:t>
            </a:r>
            <a:r>
              <a:rPr lang="en-US" altLang="zh-CN" sz="2400" dirty="0">
                <a:solidFill>
                  <a:srgbClr val="FF0000"/>
                </a:solidFill>
                <a:latin typeface="华文中宋" panose="02010600040101010101" pitchFamily="2" charset="-122"/>
                <a:ea typeface="华文中宋" panose="02010600040101010101" pitchFamily="2" charset="-122"/>
              </a:rPr>
              <a:t>&gt;</a:t>
            </a:r>
            <a:r>
              <a:rPr lang="pt-BR" altLang="zh-CN" sz="2400" dirty="0">
                <a:solidFill>
                  <a:srgbClr val="FF0000"/>
                </a:solidFill>
                <a:latin typeface="华文中宋" panose="02010600040101010101" pitchFamily="2" charset="-122"/>
                <a:ea typeface="华文中宋" panose="02010600040101010101" pitchFamily="2" charset="-122"/>
              </a:rPr>
              <a:t>MAXNUM;</a:t>
            </a:r>
          </a:p>
          <a:p>
            <a:pPr marR="104860"/>
            <a:r>
              <a:rPr lang="en-US" altLang="zh-CN" sz="2400" dirty="0">
                <a:solidFill>
                  <a:srgbClr val="000000"/>
                </a:solidFill>
                <a:latin typeface="华文中宋" panose="02010600040101010101" pitchFamily="2" charset="-122"/>
                <a:ea typeface="华文中宋" panose="02010600040101010101" pitchFamily="2" charset="-122"/>
              </a:rPr>
              <a:t>     }</a:t>
            </a:r>
          </a:p>
          <a:p>
            <a:pPr marR="104860"/>
            <a:endParaRPr lang="en-US" altLang="zh-CN" sz="2400" dirty="0">
              <a:solidFill>
                <a:srgbClr val="000000"/>
              </a:solidFill>
              <a:latin typeface="华文中宋" panose="02010600040101010101" pitchFamily="2" charset="-122"/>
              <a:ea typeface="华文中宋" panose="02010600040101010101" pitchFamily="2" charset="-122"/>
            </a:endParaRPr>
          </a:p>
          <a:p>
            <a:r>
              <a:rPr lang="en-US" altLang="zh-CN" sz="2400" dirty="0">
                <a:solidFill>
                  <a:srgbClr val="000000"/>
                </a:solidFill>
                <a:latin typeface="华文中宋" panose="02010600040101010101" pitchFamily="2" charset="-122"/>
                <a:ea typeface="华文中宋" panose="02010600040101010101" pitchFamily="2" charset="-122"/>
              </a:rPr>
              <a:t>}</a:t>
            </a:r>
            <a:endParaRPr lang="zh-CN" altLang="en-US"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421412530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3" name="内容占位符 2"/>
          <p:cNvSpPr>
            <a:spLocks noGrp="1"/>
          </p:cNvSpPr>
          <p:nvPr>
            <p:ph idx="1"/>
          </p:nvPr>
        </p:nvSpPr>
        <p:spPr>
          <a:xfrm>
            <a:off x="452354" y="1341439"/>
            <a:ext cx="8153400" cy="862116"/>
          </a:xfrm>
        </p:spPr>
        <p:txBody>
          <a:bodyPr/>
          <a:lstStyle/>
          <a:p>
            <a:r>
              <a:rPr lang="zh-CN" altLang="en-US"/>
              <a:t>出队列</a:t>
            </a:r>
            <a:endParaRPr lang="en-US" altLang="zh-CN" dirty="0"/>
          </a:p>
        </p:txBody>
      </p:sp>
      <p:sp>
        <p:nvSpPr>
          <p:cNvPr id="4" name="矩形 3"/>
          <p:cNvSpPr/>
          <p:nvPr/>
        </p:nvSpPr>
        <p:spPr>
          <a:xfrm>
            <a:off x="452353" y="2386407"/>
            <a:ext cx="8571725" cy="3046988"/>
          </a:xfrm>
          <a:prstGeom prst="rect">
            <a:avLst/>
          </a:prstGeom>
          <a:solidFill>
            <a:schemeClr val="tx1">
              <a:lumMod val="20000"/>
              <a:lumOff val="80000"/>
            </a:schemeClr>
          </a:solidFill>
        </p:spPr>
        <p:txBody>
          <a:bodyPr wrap="square">
            <a:spAutoFit/>
          </a:bodyPr>
          <a:lstStyle/>
          <a:p>
            <a:r>
              <a:rPr lang="en-US" altLang="zh-CN" sz="2400" dirty="0">
                <a:latin typeface="华文中宋" panose="02010600040101010101" pitchFamily="2" charset="-122"/>
                <a:ea typeface="华文中宋" panose="02010600040101010101" pitchFamily="2" charset="-122"/>
              </a:rPr>
              <a:t>void </a:t>
            </a:r>
            <a:r>
              <a:rPr lang="en-US" altLang="zh-CN" sz="2400" dirty="0" err="1">
                <a:latin typeface="华文中宋" panose="02010600040101010101" pitchFamily="2" charset="-122"/>
                <a:ea typeface="华文中宋" panose="02010600040101010101" pitchFamily="2" charset="-122"/>
              </a:rPr>
              <a:t>deQueue_seq</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PSeqQueue</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paqu</a:t>
            </a:r>
            <a:r>
              <a:rPr lang="en-US" altLang="zh-CN" sz="2400" dirty="0">
                <a:latin typeface="华文中宋" panose="02010600040101010101" pitchFamily="2" charset="-122"/>
                <a:ea typeface="华文中宋" panose="02010600040101010101" pitchFamily="2" charset="-122"/>
              </a:rPr>
              <a:t> ) {</a:t>
            </a:r>
          </a:p>
          <a:p>
            <a:endParaRPr lang="en-US" altLang="zh-CN" sz="2400" dirty="0">
              <a:latin typeface="华文中宋" panose="02010600040101010101" pitchFamily="2" charset="-122"/>
              <a:ea typeface="华文中宋" panose="02010600040101010101" pitchFamily="2" charset="-122"/>
            </a:endParaRPr>
          </a:p>
          <a:p>
            <a:r>
              <a:rPr lang="pt-BR" altLang="zh-CN" sz="2400" dirty="0">
                <a:latin typeface="华文中宋" panose="02010600040101010101" pitchFamily="2" charset="-122"/>
                <a:ea typeface="华文中宋" panose="02010600040101010101" pitchFamily="2" charset="-122"/>
              </a:rPr>
              <a:t>if( paqu-&gt;front == paqu-&gt;rear )</a:t>
            </a:r>
          </a:p>
          <a:p>
            <a:r>
              <a:rPr lang="pt-BR" altLang="zh-CN" sz="2400" dirty="0">
                <a:latin typeface="华文中宋" panose="02010600040101010101" pitchFamily="2" charset="-122"/>
                <a:ea typeface="华文中宋" panose="02010600040101010101" pitchFamily="2" charset="-122"/>
              </a:rPr>
              <a:t>    printf( "Empty Queue.\n" );</a:t>
            </a:r>
          </a:p>
          <a:p>
            <a:r>
              <a:rPr lang="en-US" altLang="zh-CN" sz="2400" dirty="0">
                <a:latin typeface="华文中宋" panose="02010600040101010101" pitchFamily="2" charset="-122"/>
                <a:ea typeface="华文中宋" panose="02010600040101010101" pitchFamily="2" charset="-122"/>
              </a:rPr>
              <a:t>else </a:t>
            </a:r>
          </a:p>
          <a:p>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paqu</a:t>
            </a:r>
            <a:r>
              <a:rPr lang="en-US" altLang="zh-CN" sz="2400" dirty="0">
                <a:latin typeface="华文中宋" panose="02010600040101010101" pitchFamily="2" charset="-122"/>
                <a:ea typeface="华文中宋" panose="02010600040101010101" pitchFamily="2" charset="-122"/>
              </a:rPr>
              <a:t>-&gt;front = (</a:t>
            </a:r>
            <a:r>
              <a:rPr lang="en-US" altLang="zh-CN" sz="2400" dirty="0" err="1">
                <a:latin typeface="华文中宋" panose="02010600040101010101" pitchFamily="2" charset="-122"/>
                <a:ea typeface="华文中宋" panose="02010600040101010101" pitchFamily="2" charset="-122"/>
              </a:rPr>
              <a:t>paqu</a:t>
            </a:r>
            <a:r>
              <a:rPr lang="en-US" altLang="zh-CN" sz="2400" dirty="0">
                <a:latin typeface="华文中宋" panose="02010600040101010101" pitchFamily="2" charset="-122"/>
                <a:ea typeface="华文中宋" panose="02010600040101010101" pitchFamily="2" charset="-122"/>
              </a:rPr>
              <a:t>-&gt;front + 1) % </a:t>
            </a:r>
            <a:r>
              <a:rPr lang="en-US" altLang="zh-CN" sz="2400" dirty="0" err="1">
                <a:latin typeface="华文中宋" panose="02010600040101010101" pitchFamily="2" charset="-122"/>
                <a:ea typeface="华文中宋" panose="02010600040101010101" pitchFamily="2" charset="-122"/>
              </a:rPr>
              <a:t>paqu</a:t>
            </a:r>
            <a:r>
              <a:rPr lang="en-US" altLang="zh-CN" sz="2400" dirty="0">
                <a:latin typeface="华文中宋" panose="02010600040101010101" pitchFamily="2" charset="-122"/>
                <a:ea typeface="华文中宋" panose="02010600040101010101" pitchFamily="2" charset="-122"/>
              </a:rPr>
              <a:t>-&gt;MAXNUM;</a:t>
            </a:r>
          </a:p>
          <a:p>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372510098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a:t>
            </a:r>
          </a:p>
        </p:txBody>
      </p:sp>
      <p:sp>
        <p:nvSpPr>
          <p:cNvPr id="3" name="内容占位符 2"/>
          <p:cNvSpPr>
            <a:spLocks noGrp="1"/>
          </p:cNvSpPr>
          <p:nvPr>
            <p:ph idx="1"/>
          </p:nvPr>
        </p:nvSpPr>
        <p:spPr>
          <a:xfrm>
            <a:off x="452354" y="1341438"/>
            <a:ext cx="8153400" cy="802155"/>
          </a:xfrm>
        </p:spPr>
        <p:txBody>
          <a:bodyPr/>
          <a:lstStyle/>
          <a:p>
            <a:r>
              <a:rPr lang="zh-CN" altLang="en-US" dirty="0"/>
              <a:t>取队头元素</a:t>
            </a:r>
            <a:endParaRPr lang="en-US" altLang="zh-CN" dirty="0"/>
          </a:p>
        </p:txBody>
      </p:sp>
      <p:sp>
        <p:nvSpPr>
          <p:cNvPr id="4" name="矩形 3"/>
          <p:cNvSpPr/>
          <p:nvPr/>
        </p:nvSpPr>
        <p:spPr>
          <a:xfrm>
            <a:off x="452354" y="2386407"/>
            <a:ext cx="8310646" cy="3416320"/>
          </a:xfrm>
          <a:prstGeom prst="rect">
            <a:avLst/>
          </a:prstGeom>
          <a:solidFill>
            <a:schemeClr val="tx1">
              <a:lumMod val="20000"/>
              <a:lumOff val="80000"/>
            </a:schemeClr>
          </a:solidFill>
        </p:spPr>
        <p:txBody>
          <a:bodyPr wrap="square">
            <a:spAutoFit/>
          </a:bodyPr>
          <a:lstStyle/>
          <a:p>
            <a:endParaRPr lang="zh-CN" altLang="en-US" sz="2400" dirty="0">
              <a:latin typeface="华文中宋" panose="02010600040101010101" pitchFamily="2" charset="-122"/>
              <a:ea typeface="华文中宋" panose="02010600040101010101" pitchFamily="2" charset="-122"/>
            </a:endParaRPr>
          </a:p>
          <a:p>
            <a:r>
              <a:rPr lang="en-US" altLang="zh-CN" sz="2400" dirty="0" err="1">
                <a:latin typeface="华文中宋" panose="02010600040101010101" pitchFamily="2" charset="-122"/>
                <a:ea typeface="华文中宋" panose="02010600040101010101" pitchFamily="2" charset="-122"/>
              </a:rPr>
              <a:t>DataType</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frontQueue_seq</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PSeqQueue</a:t>
            </a:r>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paqu</a:t>
            </a:r>
            <a:r>
              <a:rPr lang="en-US" altLang="zh-CN" sz="2400" dirty="0">
                <a:latin typeface="华文中宋" panose="02010600040101010101" pitchFamily="2" charset="-122"/>
                <a:ea typeface="华文中宋" panose="02010600040101010101" pitchFamily="2" charset="-122"/>
              </a:rPr>
              <a:t> ) {</a:t>
            </a:r>
          </a:p>
          <a:p>
            <a:r>
              <a:rPr lang="en-US" altLang="zh-CN" sz="2400" dirty="0">
                <a:latin typeface="华文中宋" panose="02010600040101010101" pitchFamily="2" charset="-122"/>
                <a:ea typeface="华文中宋" panose="02010600040101010101" pitchFamily="2" charset="-122"/>
              </a:rPr>
              <a:t>  </a:t>
            </a:r>
          </a:p>
          <a:p>
            <a:r>
              <a:rPr lang="en-US" altLang="zh-CN" sz="2400" dirty="0">
                <a:latin typeface="华文中宋" panose="02010600040101010101" pitchFamily="2" charset="-122"/>
                <a:ea typeface="华文中宋" panose="02010600040101010101" pitchFamily="2" charset="-122"/>
              </a:rPr>
              <a:t>    if( </a:t>
            </a:r>
            <a:r>
              <a:rPr lang="en-US" altLang="zh-CN" sz="2400" dirty="0" err="1">
                <a:latin typeface="华文中宋" panose="02010600040101010101" pitchFamily="2" charset="-122"/>
                <a:ea typeface="华文中宋" panose="02010600040101010101" pitchFamily="2" charset="-122"/>
              </a:rPr>
              <a:t>paqu</a:t>
            </a:r>
            <a:r>
              <a:rPr lang="en-US" altLang="zh-CN" sz="2400" dirty="0">
                <a:latin typeface="华文中宋" panose="02010600040101010101" pitchFamily="2" charset="-122"/>
                <a:ea typeface="华文中宋" panose="02010600040101010101" pitchFamily="2" charset="-122"/>
              </a:rPr>
              <a:t>-&gt;front == </a:t>
            </a:r>
            <a:r>
              <a:rPr lang="en-US" altLang="zh-CN" sz="2400" dirty="0" err="1">
                <a:latin typeface="华文中宋" panose="02010600040101010101" pitchFamily="2" charset="-122"/>
                <a:ea typeface="华文中宋" panose="02010600040101010101" pitchFamily="2" charset="-122"/>
              </a:rPr>
              <a:t>paqu</a:t>
            </a:r>
            <a:r>
              <a:rPr lang="en-US" altLang="zh-CN" sz="2400" dirty="0">
                <a:latin typeface="华文中宋" panose="02010600040101010101" pitchFamily="2" charset="-122"/>
                <a:ea typeface="华文中宋" panose="02010600040101010101" pitchFamily="2" charset="-122"/>
              </a:rPr>
              <a:t>-&gt;rear )</a:t>
            </a:r>
          </a:p>
          <a:p>
            <a:r>
              <a:rPr lang="en-US" altLang="zh-CN" sz="2400" dirty="0">
                <a:latin typeface="华文中宋" panose="02010600040101010101" pitchFamily="2" charset="-122"/>
                <a:ea typeface="华文中宋" panose="02010600040101010101" pitchFamily="2" charset="-122"/>
              </a:rPr>
              <a:t>       </a:t>
            </a:r>
            <a:r>
              <a:rPr lang="en-US" altLang="zh-CN" sz="2400" dirty="0" err="1">
                <a:latin typeface="华文中宋" panose="02010600040101010101" pitchFamily="2" charset="-122"/>
                <a:ea typeface="华文中宋" panose="02010600040101010101" pitchFamily="2" charset="-122"/>
              </a:rPr>
              <a:t>printf</a:t>
            </a:r>
            <a:r>
              <a:rPr lang="en-US" altLang="zh-CN" sz="2400" dirty="0">
                <a:latin typeface="华文中宋" panose="02010600040101010101" pitchFamily="2" charset="-122"/>
                <a:ea typeface="华文中宋" panose="02010600040101010101" pitchFamily="2" charset="-122"/>
              </a:rPr>
              <a:t>( "Empty Queue.\n" );</a:t>
            </a:r>
          </a:p>
          <a:p>
            <a:r>
              <a:rPr lang="en-US" altLang="zh-CN" sz="2400" dirty="0">
                <a:latin typeface="华文中宋" panose="02010600040101010101" pitchFamily="2" charset="-122"/>
                <a:ea typeface="华文中宋" panose="02010600040101010101" pitchFamily="2" charset="-122"/>
              </a:rPr>
              <a:t>    else </a:t>
            </a:r>
          </a:p>
          <a:p>
            <a:r>
              <a:rPr lang="en-US" altLang="zh-CN" sz="2400" dirty="0">
                <a:latin typeface="华文中宋" panose="02010600040101010101" pitchFamily="2" charset="-122"/>
                <a:ea typeface="华文中宋" panose="02010600040101010101" pitchFamily="2" charset="-122"/>
              </a:rPr>
              <a:t>       return (</a:t>
            </a:r>
            <a:r>
              <a:rPr lang="en-US" altLang="zh-CN" sz="2400" dirty="0" err="1">
                <a:latin typeface="华文中宋" panose="02010600040101010101" pitchFamily="2" charset="-122"/>
                <a:ea typeface="华文中宋" panose="02010600040101010101" pitchFamily="2" charset="-122"/>
              </a:rPr>
              <a:t>paqu</a:t>
            </a:r>
            <a:r>
              <a:rPr lang="en-US" altLang="zh-CN" sz="2400" dirty="0">
                <a:latin typeface="华文中宋" panose="02010600040101010101" pitchFamily="2" charset="-122"/>
                <a:ea typeface="华文中宋" panose="02010600040101010101" pitchFamily="2" charset="-122"/>
              </a:rPr>
              <a:t>-&gt;q[</a:t>
            </a:r>
            <a:r>
              <a:rPr lang="en-US" altLang="zh-CN" sz="2400" dirty="0" err="1">
                <a:latin typeface="华文中宋" panose="02010600040101010101" pitchFamily="2" charset="-122"/>
                <a:ea typeface="华文中宋" panose="02010600040101010101" pitchFamily="2" charset="-122"/>
              </a:rPr>
              <a:t>paqu</a:t>
            </a:r>
            <a:r>
              <a:rPr lang="en-US" altLang="zh-CN" sz="2400" dirty="0">
                <a:latin typeface="华文中宋" panose="02010600040101010101" pitchFamily="2" charset="-122"/>
                <a:ea typeface="华文中宋" panose="02010600040101010101" pitchFamily="2" charset="-122"/>
              </a:rPr>
              <a:t>-&gt;front]);</a:t>
            </a:r>
          </a:p>
          <a:p>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227451979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队列的链接表示</a:t>
            </a:r>
          </a:p>
        </p:txBody>
      </p:sp>
      <p:sp>
        <p:nvSpPr>
          <p:cNvPr id="3" name="内容占位符 2"/>
          <p:cNvSpPr>
            <a:spLocks noGrp="1"/>
          </p:cNvSpPr>
          <p:nvPr>
            <p:ph idx="1"/>
          </p:nvPr>
        </p:nvSpPr>
        <p:spPr>
          <a:xfrm>
            <a:off x="269823" y="1341439"/>
            <a:ext cx="8874177" cy="952056"/>
          </a:xfrm>
        </p:spPr>
        <p:txBody>
          <a:bodyPr/>
          <a:lstStyle/>
          <a:p>
            <a:r>
              <a:rPr lang="zh-CN" altLang="en-US" sz="2400" dirty="0"/>
              <a:t>队列的链接表示即是用单链表来存储队列元素，队列中的每个元素对应链表中的一个结点。这样存储的队列简称链接队列</a:t>
            </a:r>
          </a:p>
          <a:p>
            <a:pPr marL="0" indent="0">
              <a:buNone/>
            </a:pPr>
            <a:endParaRPr lang="zh-CN" altLang="en-US" sz="2400" dirty="0"/>
          </a:p>
        </p:txBody>
      </p:sp>
      <p:sp>
        <p:nvSpPr>
          <p:cNvPr id="4" name="内容占位符 2"/>
          <p:cNvSpPr txBox="1">
            <a:spLocks/>
          </p:cNvSpPr>
          <p:nvPr/>
        </p:nvSpPr>
        <p:spPr bwMode="auto">
          <a:xfrm>
            <a:off x="269823" y="2262663"/>
            <a:ext cx="3911270" cy="2799466"/>
          </a:xfrm>
          <a:prstGeom prst="rect">
            <a:avLst/>
          </a:prstGeom>
          <a:solidFill>
            <a:schemeClr val="bg2">
              <a:lumMod val="90000"/>
            </a:schemeClr>
          </a:solid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itchFamily="2" charset="2"/>
              <a:buNone/>
            </a:pPr>
            <a:r>
              <a:rPr lang="en-US" altLang="zh-CN" sz="2000" dirty="0" err="1"/>
              <a:t>struct</a:t>
            </a:r>
            <a:r>
              <a:rPr lang="en-US" altLang="zh-CN" sz="2000" dirty="0"/>
              <a:t> Node;</a:t>
            </a:r>
          </a:p>
          <a:p>
            <a:pPr marL="0" indent="0">
              <a:buFont typeface="Wingdings" pitchFamily="2" charset="2"/>
              <a:buNone/>
            </a:pPr>
            <a:r>
              <a:rPr lang="en-US" altLang="zh-CN" sz="2000" dirty="0" err="1"/>
              <a:t>typedef</a:t>
            </a:r>
            <a:r>
              <a:rPr lang="en-US" altLang="zh-CN" sz="2000" dirty="0"/>
              <a:t> </a:t>
            </a:r>
            <a:r>
              <a:rPr lang="en-US" altLang="zh-CN" sz="2000" dirty="0" err="1"/>
              <a:t>struct</a:t>
            </a:r>
            <a:r>
              <a:rPr lang="en-US" altLang="zh-CN" sz="2000" dirty="0"/>
              <a:t> Node *</a:t>
            </a:r>
            <a:r>
              <a:rPr lang="en-US" altLang="zh-CN" sz="2000" dirty="0" err="1"/>
              <a:t>PNode</a:t>
            </a:r>
            <a:r>
              <a:rPr lang="en-US" altLang="zh-CN" sz="2000" dirty="0"/>
              <a:t>;</a:t>
            </a:r>
          </a:p>
          <a:p>
            <a:pPr marL="0" indent="0">
              <a:buFont typeface="Wingdings" pitchFamily="2" charset="2"/>
              <a:buNone/>
            </a:pPr>
            <a:r>
              <a:rPr lang="en-US" altLang="zh-CN" sz="2000" dirty="0" err="1"/>
              <a:t>struct</a:t>
            </a:r>
            <a:r>
              <a:rPr lang="en-US" altLang="zh-CN" sz="2000" dirty="0"/>
              <a:t> Node {</a:t>
            </a:r>
          </a:p>
          <a:p>
            <a:pPr marL="0" indent="0">
              <a:buFont typeface="Wingdings" pitchFamily="2" charset="2"/>
              <a:buNone/>
            </a:pPr>
            <a:r>
              <a:rPr lang="en-US" altLang="zh-CN" sz="2000" dirty="0"/>
              <a:t>  </a:t>
            </a:r>
            <a:r>
              <a:rPr lang="en-US" altLang="zh-CN" sz="2000" dirty="0" err="1"/>
              <a:t>DataType</a:t>
            </a:r>
            <a:r>
              <a:rPr lang="en-US" altLang="zh-CN" sz="2000" dirty="0"/>
              <a:t>  info;</a:t>
            </a:r>
          </a:p>
          <a:p>
            <a:pPr marL="0" indent="0">
              <a:buFont typeface="Wingdings" pitchFamily="2" charset="2"/>
              <a:buNone/>
            </a:pPr>
            <a:r>
              <a:rPr lang="en-US" altLang="zh-CN" sz="2000" dirty="0"/>
              <a:t>  </a:t>
            </a:r>
            <a:r>
              <a:rPr lang="en-US" altLang="zh-CN" sz="2000" dirty="0" err="1"/>
              <a:t>PNode</a:t>
            </a:r>
            <a:r>
              <a:rPr lang="en-US" altLang="zh-CN" sz="2000" dirty="0"/>
              <a:t>  link;</a:t>
            </a:r>
          </a:p>
          <a:p>
            <a:pPr marL="0" indent="0">
              <a:buFont typeface="Wingdings" pitchFamily="2" charset="2"/>
              <a:buNone/>
            </a:pPr>
            <a:r>
              <a:rPr lang="en-US" altLang="zh-CN" sz="2000" dirty="0"/>
              <a:t>};</a:t>
            </a:r>
          </a:p>
        </p:txBody>
      </p:sp>
      <p:sp>
        <p:nvSpPr>
          <p:cNvPr id="5" name="内容占位符 2"/>
          <p:cNvSpPr txBox="1">
            <a:spLocks/>
          </p:cNvSpPr>
          <p:nvPr/>
        </p:nvSpPr>
        <p:spPr bwMode="auto">
          <a:xfrm>
            <a:off x="3747326" y="3806827"/>
            <a:ext cx="5396674" cy="2510604"/>
          </a:xfrm>
          <a:prstGeom prst="rect">
            <a:avLst/>
          </a:prstGeom>
          <a:solidFill>
            <a:schemeClr val="accent2">
              <a:lumMod val="40000"/>
              <a:lumOff val="60000"/>
            </a:schemeClr>
          </a:solid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itchFamily="2" charset="2"/>
              <a:buNone/>
            </a:pPr>
            <a:r>
              <a:rPr lang="en-US" altLang="zh-CN" sz="2000" dirty="0" err="1"/>
              <a:t>Struct</a:t>
            </a:r>
            <a:r>
              <a:rPr lang="en-US" altLang="zh-CN" sz="2000" dirty="0"/>
              <a:t> </a:t>
            </a:r>
            <a:r>
              <a:rPr lang="en-US" altLang="zh-CN" sz="2000" dirty="0" err="1"/>
              <a:t>LinkQueue</a:t>
            </a:r>
            <a:r>
              <a:rPr lang="en-US" altLang="zh-CN" sz="2000" dirty="0"/>
              <a:t>{</a:t>
            </a:r>
          </a:p>
          <a:p>
            <a:pPr marL="0" indent="0">
              <a:buFont typeface="Wingdings" pitchFamily="2" charset="2"/>
              <a:buNone/>
            </a:pPr>
            <a:r>
              <a:rPr lang="en-US" altLang="zh-CN" sz="2000" dirty="0"/>
              <a:t>  </a:t>
            </a:r>
            <a:r>
              <a:rPr lang="en-US" altLang="zh-CN" sz="2000" dirty="0" err="1"/>
              <a:t>PNode</a:t>
            </a:r>
            <a:r>
              <a:rPr lang="en-US" altLang="zh-CN" sz="2000" dirty="0"/>
              <a:t> front;  /*</a:t>
            </a:r>
            <a:r>
              <a:rPr lang="zh-CN" altLang="en-US" sz="2000" dirty="0"/>
              <a:t>头指针*</a:t>
            </a:r>
            <a:r>
              <a:rPr lang="en-US" altLang="zh-CN" sz="2000" dirty="0"/>
              <a:t>/</a:t>
            </a:r>
          </a:p>
          <a:p>
            <a:pPr marL="0" indent="0">
              <a:buFont typeface="Wingdings" pitchFamily="2" charset="2"/>
              <a:buNone/>
            </a:pPr>
            <a:r>
              <a:rPr lang="en-US" altLang="zh-CN" sz="2000" dirty="0"/>
              <a:t>  </a:t>
            </a:r>
            <a:r>
              <a:rPr lang="en-US" altLang="zh-CN" sz="2000" dirty="0" err="1"/>
              <a:t>PNode</a:t>
            </a:r>
            <a:r>
              <a:rPr lang="en-US" altLang="zh-CN" sz="2000" dirty="0"/>
              <a:t> rear;  /*</a:t>
            </a:r>
            <a:r>
              <a:rPr lang="zh-CN" altLang="en-US" sz="2000" dirty="0"/>
              <a:t>尾指针*</a:t>
            </a:r>
            <a:r>
              <a:rPr lang="en-US" altLang="zh-CN" sz="2000" dirty="0"/>
              <a:t>/</a:t>
            </a:r>
          </a:p>
          <a:p>
            <a:pPr marL="0" indent="0">
              <a:buFont typeface="Wingdings" pitchFamily="2" charset="2"/>
              <a:buNone/>
            </a:pPr>
            <a:r>
              <a:rPr lang="en-US" altLang="zh-CN" sz="2000" dirty="0"/>
              <a:t>};</a:t>
            </a:r>
          </a:p>
          <a:p>
            <a:pPr marL="0" indent="0">
              <a:buFont typeface="Wingdings" pitchFamily="2" charset="2"/>
              <a:buNone/>
            </a:pPr>
            <a:r>
              <a:rPr lang="en-US" altLang="zh-CN" sz="2000" dirty="0" err="1"/>
              <a:t>typedef</a:t>
            </a:r>
            <a:r>
              <a:rPr lang="en-US" altLang="zh-CN" sz="2000" dirty="0"/>
              <a:t> </a:t>
            </a:r>
            <a:r>
              <a:rPr lang="en-US" altLang="zh-CN" sz="2000" dirty="0" err="1"/>
              <a:t>struct</a:t>
            </a:r>
            <a:r>
              <a:rPr lang="en-US" altLang="zh-CN" sz="2000" dirty="0"/>
              <a:t> </a:t>
            </a:r>
            <a:r>
              <a:rPr lang="en-US" altLang="zh-CN" sz="2000" dirty="0" err="1"/>
              <a:t>LinkQueue</a:t>
            </a:r>
            <a:r>
              <a:rPr lang="en-US" altLang="zh-CN" sz="2000" dirty="0"/>
              <a:t> *</a:t>
            </a:r>
            <a:r>
              <a:rPr lang="en-US" altLang="zh-CN" sz="2000" dirty="0" err="1"/>
              <a:t>PLinkQueue</a:t>
            </a:r>
            <a:r>
              <a:rPr lang="en-US" altLang="zh-CN" sz="2000" dirty="0"/>
              <a:t>;</a:t>
            </a:r>
          </a:p>
        </p:txBody>
      </p:sp>
    </p:spTree>
    <p:extLst>
      <p:ext uri="{BB962C8B-B14F-4D97-AF65-F5344CB8AC3E}">
        <p14:creationId xmlns:p14="http://schemas.microsoft.com/office/powerpoint/2010/main" val="3982632566"/>
      </p:ext>
    </p:extLst>
  </p:cSld>
  <p:clrMapOvr>
    <a:masterClrMapping/>
  </p:clrMapOvr>
</p:sld>
</file>

<file path=ppt/theme/theme1.xml><?xml version="1.0" encoding="utf-8"?>
<a:theme xmlns:a="http://schemas.openxmlformats.org/drawingml/2006/main" name="2_ayzhou.thmx.">
  <a:themeElements>
    <a:clrScheme name="">
      <a:dk1>
        <a:srgbClr val="555555"/>
      </a:dk1>
      <a:lt1>
        <a:srgbClr val="F9F9F9"/>
      </a:lt1>
      <a:dk2>
        <a:srgbClr val="775F55"/>
      </a:dk2>
      <a:lt2>
        <a:srgbClr val="EBDDC3"/>
      </a:lt2>
      <a:accent1>
        <a:srgbClr val="94B6D2"/>
      </a:accent1>
      <a:accent2>
        <a:srgbClr val="DD8047"/>
      </a:accent2>
      <a:accent3>
        <a:srgbClr val="FBFBFB"/>
      </a:accent3>
      <a:accent4>
        <a:srgbClr val="474747"/>
      </a:accent4>
      <a:accent5>
        <a:srgbClr val="C8D7E5"/>
      </a:accent5>
      <a:accent6>
        <a:srgbClr val="C8733F"/>
      </a:accent6>
      <a:hlink>
        <a:srgbClr val="F7B615"/>
      </a:hlink>
      <a:folHlink>
        <a:srgbClr val="704404"/>
      </a:folHlink>
    </a:clrScheme>
    <a:fontScheme name="ayzhou.thmx.">
      <a:majorFont>
        <a:latin typeface="Tw Cen MT"/>
        <a:ea typeface="华文仿宋"/>
        <a:cs typeface=""/>
      </a:majorFont>
      <a:minorFont>
        <a:latin typeface="Tw Cen MT"/>
        <a:ea typeface="华文仿宋"/>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555555"/>
      </a:dk1>
      <a:lt1>
        <a:srgbClr val="F9F9F9"/>
      </a:lt1>
      <a:dk2>
        <a:srgbClr val="775F55"/>
      </a:dk2>
      <a:lt2>
        <a:srgbClr val="EBDDC3"/>
      </a:lt2>
      <a:accent1>
        <a:srgbClr val="94B6D2"/>
      </a:accent1>
      <a:accent2>
        <a:srgbClr val="DD8047"/>
      </a:accent2>
      <a:accent3>
        <a:srgbClr val="FBFBFB"/>
      </a:accent3>
      <a:accent4>
        <a:srgbClr val="474747"/>
      </a:accent4>
      <a:accent5>
        <a:srgbClr val="C8D7E5"/>
      </a:accent5>
      <a:accent6>
        <a:srgbClr val="C8733F"/>
      </a:accent6>
      <a:hlink>
        <a:srgbClr val="F7B615"/>
      </a:hlink>
      <a:folHlink>
        <a:srgbClr val="704404"/>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25811</TotalTime>
  <Pages>0</Pages>
  <Words>6915</Words>
  <Characters>0</Characters>
  <Application>Microsoft Office PowerPoint</Application>
  <DocSecurity>0</DocSecurity>
  <PresentationFormat>全屏显示(4:3)</PresentationFormat>
  <Lines>0</Lines>
  <Paragraphs>1309</Paragraphs>
  <Slides>114</Slides>
  <Notes>16</Notes>
  <HiddenSlides>1</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114</vt:i4>
      </vt:variant>
    </vt:vector>
  </HeadingPairs>
  <TitlesOfParts>
    <vt:vector size="127" baseType="lpstr">
      <vt:lpstr>Wingdings</vt:lpstr>
      <vt:lpstr>Times New Roman</vt:lpstr>
      <vt:lpstr>Arial</vt:lpstr>
      <vt:lpstr>仿宋</vt:lpstr>
      <vt:lpstr>华文新魏</vt:lpstr>
      <vt:lpstr>微软雅黑</vt:lpstr>
      <vt:lpstr>Wingdings 2</vt:lpstr>
      <vt:lpstr>华文楷体</vt:lpstr>
      <vt:lpstr>Tw Cen MT</vt:lpstr>
      <vt:lpstr>黑体</vt:lpstr>
      <vt:lpstr>华文中宋</vt:lpstr>
      <vt:lpstr>Calibri</vt:lpstr>
      <vt:lpstr>2_ayzhou.thmx.</vt:lpstr>
      <vt:lpstr>PowerPoint 演示文稿</vt:lpstr>
      <vt:lpstr>第一个问题</vt:lpstr>
      <vt:lpstr>第二个问题</vt:lpstr>
      <vt:lpstr>第三个问题</vt:lpstr>
      <vt:lpstr>内容回顾</vt:lpstr>
      <vt:lpstr>以下问题的操作特征是什么？</vt:lpstr>
      <vt:lpstr>以下问题的操作特征是什么？</vt:lpstr>
      <vt:lpstr>内容概要</vt:lpstr>
      <vt:lpstr>栈（stack）</vt:lpstr>
      <vt:lpstr>栈</vt:lpstr>
      <vt:lpstr>栈：抽象数据类型</vt:lpstr>
      <vt:lpstr>内容概要</vt:lpstr>
      <vt:lpstr>栈的顺序表示</vt:lpstr>
      <vt:lpstr>栈的顺序表示</vt:lpstr>
      <vt:lpstr>栈</vt:lpstr>
      <vt:lpstr>栈</vt:lpstr>
      <vt:lpstr>栈</vt:lpstr>
      <vt:lpstr>栈</vt:lpstr>
      <vt:lpstr>栈的顺序表示</vt:lpstr>
      <vt:lpstr>栈</vt:lpstr>
      <vt:lpstr>栈的顺序表示</vt:lpstr>
      <vt:lpstr>栈</vt:lpstr>
      <vt:lpstr>栈</vt:lpstr>
      <vt:lpstr>栈</vt:lpstr>
      <vt:lpstr>栈</vt:lpstr>
      <vt:lpstr>栈</vt:lpstr>
      <vt:lpstr>栈</vt:lpstr>
      <vt:lpstr>栈</vt:lpstr>
      <vt:lpstr>栈</vt:lpstr>
      <vt:lpstr>栈</vt:lpstr>
      <vt:lpstr>栈</vt:lpstr>
      <vt:lpstr>栈的链接表示</vt:lpstr>
      <vt:lpstr>栈的链接表示</vt:lpstr>
      <vt:lpstr>栈的链接表示</vt:lpstr>
      <vt:lpstr>栈的链接表示</vt:lpstr>
      <vt:lpstr>栈的链接表示</vt:lpstr>
      <vt:lpstr>栈的链接表示：入栈操作示例</vt:lpstr>
      <vt:lpstr>栈的链接表示</vt:lpstr>
      <vt:lpstr>栈的链接表示：出栈操作示例</vt:lpstr>
      <vt:lpstr>栈的链接表示</vt:lpstr>
      <vt:lpstr>栈的链接表示</vt:lpstr>
      <vt:lpstr>内容概要</vt:lpstr>
      <vt:lpstr>栈的应用</vt:lpstr>
      <vt:lpstr>栈的应用：栈与递归</vt:lpstr>
      <vt:lpstr>栈的应用：栈与递归</vt:lpstr>
      <vt:lpstr>栈的应用：栈与递归</vt:lpstr>
      <vt:lpstr>栈的应用：栈与递归</vt:lpstr>
      <vt:lpstr>栈的应用：栈与递归</vt:lpstr>
      <vt:lpstr>栈的应用：栈与递归</vt:lpstr>
      <vt:lpstr>栈的应用：栈与递归</vt:lpstr>
      <vt:lpstr>栈的应用：栈与递归</vt:lpstr>
      <vt:lpstr>栈的应用：栈与递归</vt:lpstr>
      <vt:lpstr>栈的应用：栈与递归</vt:lpstr>
      <vt:lpstr>栈的应用：栈与递归</vt:lpstr>
      <vt:lpstr>思考：表达式计算</vt:lpstr>
      <vt:lpstr>中缀-&gt;后缀表达式</vt:lpstr>
      <vt:lpstr>思考：中缀表达式-&gt;后缀表达式</vt:lpstr>
      <vt:lpstr>表达式计算</vt:lpstr>
      <vt:lpstr>思考：表达式计算</vt:lpstr>
      <vt:lpstr>栈的应用：迷宫问题</vt:lpstr>
      <vt:lpstr>栈的应用：迷宫问题</vt:lpstr>
      <vt:lpstr>栈的应用：迷宫问题</vt:lpstr>
      <vt:lpstr>栈的应用：迷宫问题</vt:lpstr>
      <vt:lpstr>栈的应用：迷宫问题</vt:lpstr>
      <vt:lpstr>栈的应用：迷宫问题</vt:lpstr>
      <vt:lpstr>栈的应用：迷宫问题</vt:lpstr>
      <vt:lpstr>栈的应用：迷宫问题</vt:lpstr>
      <vt:lpstr>栈的应用：迷宫问题</vt:lpstr>
      <vt:lpstr>思考</vt:lpstr>
      <vt:lpstr>栈混洗</vt:lpstr>
      <vt:lpstr>栈混洗</vt:lpstr>
      <vt:lpstr>内容概要</vt:lpstr>
      <vt:lpstr>队列</vt:lpstr>
      <vt:lpstr>队列</vt:lpstr>
      <vt:lpstr>队列</vt:lpstr>
      <vt:lpstr>队列</vt:lpstr>
      <vt:lpstr>队列</vt:lpstr>
      <vt:lpstr>队列的顺序表示</vt:lpstr>
      <vt:lpstr>队列</vt:lpstr>
      <vt:lpstr>队列</vt:lpstr>
      <vt:lpstr>队列</vt:lpstr>
      <vt:lpstr>队列</vt:lpstr>
      <vt:lpstr>队列</vt:lpstr>
      <vt:lpstr>队列</vt:lpstr>
      <vt:lpstr>队列</vt:lpstr>
      <vt:lpstr>队列</vt:lpstr>
      <vt:lpstr>队列</vt:lpstr>
      <vt:lpstr>队列</vt:lpstr>
      <vt:lpstr>队列</vt:lpstr>
      <vt:lpstr>队列</vt:lpstr>
      <vt:lpstr>队列</vt:lpstr>
      <vt:lpstr>队列</vt:lpstr>
      <vt:lpstr>队列</vt:lpstr>
      <vt:lpstr>队列</vt:lpstr>
      <vt:lpstr>队列</vt:lpstr>
      <vt:lpstr>队列的顺序表示</vt:lpstr>
      <vt:lpstr>队列</vt:lpstr>
      <vt:lpstr>队列</vt:lpstr>
      <vt:lpstr>队列的链接表示</vt:lpstr>
      <vt:lpstr>队列的链接表示</vt:lpstr>
      <vt:lpstr>队列的链接表示</vt:lpstr>
      <vt:lpstr>队列的链接表示</vt:lpstr>
      <vt:lpstr>队列的链接表示</vt:lpstr>
      <vt:lpstr>队列的链接表示</vt:lpstr>
      <vt:lpstr>队列的链接表示</vt:lpstr>
      <vt:lpstr>队列的链接表示</vt:lpstr>
      <vt:lpstr>队列的链接表示</vt:lpstr>
      <vt:lpstr>内容概要</vt:lpstr>
      <vt:lpstr>队列的应用：农夫过河</vt:lpstr>
      <vt:lpstr>队列的应用：农夫过河</vt:lpstr>
      <vt:lpstr>队列的应用：农夫过河</vt:lpstr>
      <vt:lpstr>队列的应用：农夫过河</vt:lpstr>
      <vt:lpstr>队列的应用：农夫过河</vt:lpstr>
      <vt:lpstr>PowerPoint 演示文稿</vt:lpstr>
    </vt:vector>
  </TitlesOfParts>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大数据时代的 若干数据管理和分析问题</dc:title>
  <dc:creator>Aoying Zhou</dc:creator>
  <cp:lastModifiedBy>宇英</cp:lastModifiedBy>
  <cp:revision>1389</cp:revision>
  <dcterms:created xsi:type="dcterms:W3CDTF">2012-05-22T06:24:00Z</dcterms:created>
  <dcterms:modified xsi:type="dcterms:W3CDTF">2022-10-08T04:09:15Z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2052-9.1.0.4280</vt:lpwstr>
  </property>
</Properties>
</file>